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775" r:id="rId5"/>
    <p:sldId id="765" r:id="rId6"/>
    <p:sldId id="744" r:id="rId7"/>
    <p:sldId id="769" r:id="rId8"/>
    <p:sldId id="275" r:id="rId9"/>
    <p:sldId id="771" r:id="rId10"/>
    <p:sldId id="773" r:id="rId11"/>
    <p:sldId id="443" r:id="rId12"/>
    <p:sldId id="778" r:id="rId13"/>
    <p:sldId id="776" r:id="rId14"/>
    <p:sldId id="781" r:id="rId15"/>
    <p:sldId id="768" r:id="rId16"/>
    <p:sldId id="780" r:id="rId17"/>
    <p:sldId id="774" r:id="rId18"/>
    <p:sldId id="703" r:id="rId1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  <p:cmAuthor id="3" name="Christine Compton" initials="CC" lastIdx="6" clrIdx="2">
    <p:extLst>
      <p:ext uri="{19B8F6BF-5375-455C-9EA6-DF929625EA0E}">
        <p15:presenceInfo xmlns:p15="http://schemas.microsoft.com/office/powerpoint/2012/main" userId="S::compton@irwd.com::9e90ebf1-d2b4-4eb8-a638-7bf47add64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DB52D"/>
    <a:srgbClr val="44A2C0"/>
    <a:srgbClr val="A8D4E2"/>
    <a:srgbClr val="CCFFFF"/>
    <a:srgbClr val="41CF41"/>
    <a:srgbClr val="2D567B"/>
    <a:srgbClr val="6A357F"/>
    <a:srgbClr val="592A9E"/>
    <a:srgbClr val="261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>
              <a:defRPr sz="1200"/>
            </a:lvl1pPr>
          </a:lstStyle>
          <a:p>
            <a:fld id="{58F7D554-A17A-43D8-944C-8FA91DE2AAFF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>
              <a:defRPr sz="1200"/>
            </a:lvl1pPr>
          </a:lstStyle>
          <a:p>
            <a:fld id="{5380ED47-F98C-4532-9E36-B3238C1322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3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1"/>
            <a:ext cx="3011699" cy="463407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27-06-2024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2" rIns="92484" bIns="46242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484" tIns="46242" rIns="92484" bIns="4624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Enter Month and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574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737">
              <a:defRPr/>
            </a:pPr>
            <a:r>
              <a:rPr lang="en-US" dirty="0"/>
              <a:t>For instance, Canon USA installed water-efficient faucets, toilets and shower heads. They use recycled water for outdoor irrigation. Canon’s commitment to water efficiency has resulted in saving more than 7 million gallons of water each year. </a:t>
            </a:r>
          </a:p>
          <a:p>
            <a:pPr defTabSz="909737">
              <a:defRPr/>
            </a:pPr>
            <a:endParaRPr lang="en-US" dirty="0"/>
          </a:p>
          <a:p>
            <a:pPr defTabSz="909737">
              <a:defRPr/>
            </a:pPr>
            <a:r>
              <a:rPr lang="en-US" dirty="0"/>
              <a:t>And that has saved them over $15,000 annually.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031DC-A0D5-C549-818E-C2AF2995078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6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most recent 5 water stars included in the list (highlighted)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0900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0961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323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37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dark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 object 16">
            <a:extLst>
              <a:ext uri="{FF2B5EF4-FFF2-40B4-BE49-F238E27FC236}">
                <a16:creationId xmlns:a16="http://schemas.microsoft.com/office/drawing/2014/main" id="{8B042D0F-1658-43BB-9C22-56958A982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58600" h="6556375">
                <a:moveTo>
                  <a:pt x="11658600" y="0"/>
                </a:moveTo>
                <a:lnTo>
                  <a:pt x="0" y="0"/>
                </a:lnTo>
                <a:lnTo>
                  <a:pt x="0" y="6556248"/>
                </a:lnTo>
                <a:lnTo>
                  <a:pt x="11658600" y="6556248"/>
                </a:lnTo>
                <a:lnTo>
                  <a:pt x="1165860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808080"/>
              </a:highlight>
            </a:endParaRP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F21FF6CD-0449-410A-8E28-813E337ADA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1074" y="2398255"/>
            <a:ext cx="10098406" cy="139393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/ Intro Slide</a:t>
            </a:r>
            <a:endParaRPr lang="en-IN"/>
          </a:p>
        </p:txBody>
      </p:sp>
      <p:pic>
        <p:nvPicPr>
          <p:cNvPr id="29" name="logo">
            <a:extLst>
              <a:ext uri="{FF2B5EF4-FFF2-40B4-BE49-F238E27FC236}">
                <a16:creationId xmlns:a16="http://schemas.microsoft.com/office/drawing/2014/main" id="{0A8BEE2B-FEB5-4C9A-B3B4-629FF5EA6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30291" y="813417"/>
            <a:ext cx="1956798" cy="572036"/>
          </a:xfrm>
          <a:prstGeom prst="rect">
            <a:avLst/>
          </a:prstGeom>
        </p:spPr>
      </p:pic>
      <p:sp>
        <p:nvSpPr>
          <p:cNvPr id="30" name="content placeholder">
            <a:extLst>
              <a:ext uri="{FF2B5EF4-FFF2-40B4-BE49-F238E27FC236}">
                <a16:creationId xmlns:a16="http://schemas.microsoft.com/office/drawing/2014/main" id="{C9B7A854-ACB3-4DBD-8731-06EC89C514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1073" y="3817620"/>
            <a:ext cx="10098405" cy="9783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/ subhead</a:t>
            </a:r>
            <a:endParaRPr lang="en-IN"/>
          </a:p>
        </p:txBody>
      </p:sp>
      <p:sp>
        <p:nvSpPr>
          <p:cNvPr id="31" name="content placeholder">
            <a:extLst>
              <a:ext uri="{FF2B5EF4-FFF2-40B4-BE49-F238E27FC236}">
                <a16:creationId xmlns:a16="http://schemas.microsoft.com/office/drawing/2014/main" id="{63CCAEFF-A9CE-4AEC-9AFA-F4C50725E1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1073" y="4801179"/>
            <a:ext cx="10098405" cy="9489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25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-7258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">
            <a:extLst>
              <a:ext uri="{FF2B5EF4-FFF2-40B4-BE49-F238E27FC236}">
                <a16:creationId xmlns:a16="http://schemas.microsoft.com/office/drawing/2014/main" id="{7444DB80-5C44-A74D-94BA-9E37A7368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2"/>
            <a:ext cx="5032232" cy="2137197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A0FC81B6-162F-1B4E-85F8-63E3D73C51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8"/>
            <a:ext cx="5032232" cy="2060293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18066C0F-8AEB-4245-8547-BFA49A0B24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1EFE0E-86C3-4F31-8A11-7C6F28E10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DAAE3491-CDF7-4BDC-A655-324DA19FFB7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6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large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18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29DB9C6F-4034-334B-B672-FFD70C0B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5D669E4-0635-8B4C-A3C2-342E5DF808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19" name="page #">
            <a:extLst>
              <a:ext uri="{FF2B5EF4-FFF2-40B4-BE49-F238E27FC236}">
                <a16:creationId xmlns:a16="http://schemas.microsoft.com/office/drawing/2014/main" id="{63598FA8-9F42-C247-B563-A1275BC573C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0" name="irwd logo" hidden="1">
            <a:extLst>
              <a:ext uri="{FF2B5EF4-FFF2-40B4-BE49-F238E27FC236}">
                <a16:creationId xmlns:a16="http://schemas.microsoft.com/office/drawing/2014/main" id="{D100C074-7DDF-394C-B9D6-EA2D399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47" y="265256"/>
            <a:ext cx="1015892" cy="812184"/>
          </a:xfrm>
          <a:prstGeom prst="rect">
            <a:avLst/>
          </a:prstGeom>
        </p:spPr>
      </p:pic>
      <p:sp>
        <p:nvSpPr>
          <p:cNvPr id="21" name="picture placeholder">
            <a:extLst>
              <a:ext uri="{FF2B5EF4-FFF2-40B4-BE49-F238E27FC236}">
                <a16:creationId xmlns:a16="http://schemas.microsoft.com/office/drawing/2014/main" id="{0D9DDDEB-DDE3-5047-A5E1-6E97B3F57E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91D000-0A0D-474D-B0B5-5943DB8BA0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4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16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0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863" y="792274"/>
            <a:ext cx="5212882" cy="5212882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33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19906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">
            <a:extLst>
              <a:ext uri="{FF2B5EF4-FFF2-40B4-BE49-F238E27FC236}">
                <a16:creationId xmlns:a16="http://schemas.microsoft.com/office/drawing/2014/main" id="{5240FFFA-639D-1245-BC06-914833C03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918" y="4233583"/>
            <a:ext cx="5032232" cy="2137196"/>
          </a:xfrm>
          <a:prstGeom prst="rect">
            <a:avLst/>
          </a:prstGeom>
        </p:spPr>
        <p:txBody>
          <a:bodyPr lIns="0" tIns="182880" rIns="0" bIns="0">
            <a:noAutofit/>
          </a:bodyPr>
          <a:lstStyle>
            <a:lvl1pPr marL="0" indent="0" algn="l">
              <a:buNone/>
              <a:defRPr sz="2200" b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397ADAA9-407D-CD42-A504-E64E4EFE71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918" y="2173289"/>
            <a:ext cx="5032232" cy="2060292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Goes here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F967CBF9-6506-4D4A-823C-814B0FFE57D5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779DC-5C4B-4F62-ABA4-0127792A6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80E12410-767C-4DE5-BD65-6463BEEE76F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ckground blue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1481CE65-65ED-3040-9EF8-279A8E898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2EFAF57E-E1E9-D14B-BD39-7A0F1920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4BC5AE-665A-4A77-A829-5B99FDAC4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C79ACF4D-A638-4064-B222-F781287E871F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82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large grey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13" name="small grey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0" name="white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lu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8134350" y="988536"/>
            <a:ext cx="4049241" cy="48848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26B249E-4880-8240-8294-119CB4C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5"/>
            <a:ext cx="4665662" cy="12321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AAC51002-B852-AC4A-AB46-BB9E8A77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6"/>
            <a:ext cx="4665662" cy="47205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6F3170-8C84-4D80-8699-B6337DE30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31BFA45E-32F6-4450-923B-F860DA18BDDC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7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large whit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27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dark purple box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374459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small whit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sp>
        <p:nvSpPr>
          <p:cNvPr id="18" name="picture placeholder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1855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100BC5BD-2EE0-0C49-9D4C-8E54C2384DB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8A73C3B-8BFA-0B42-947E-DABE391FA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8498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94F19EB-5501-3648-A1B2-AE256674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22036"/>
            <a:ext cx="4665662" cy="1162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B3BA10-58E7-49B0-BCC9-D9B40C2C47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0" name="page #">
            <a:extLst>
              <a:ext uri="{FF2B5EF4-FFF2-40B4-BE49-F238E27FC236}">
                <a16:creationId xmlns:a16="http://schemas.microsoft.com/office/drawing/2014/main" id="{E93FBB6F-24E7-4B6B-B174-FEDDDA3534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88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22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big bubbles accent fill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F927BA19-7FA1-7F40-A9B7-866B5B8B5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E6C3E533-643E-FB4E-A130-092B2954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DA95A-DA44-4705-B530-F39795194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7" name="page #">
            <a:extLst>
              <a:ext uri="{FF2B5EF4-FFF2-40B4-BE49-F238E27FC236}">
                <a16:creationId xmlns:a16="http://schemas.microsoft.com/office/drawing/2014/main" id="{FF1069AB-E751-43F4-9A97-83B0B188FE97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2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3" name="title">
            <a:extLst>
              <a:ext uri="{FF2B5EF4-FFF2-40B4-BE49-F238E27FC236}">
                <a16:creationId xmlns:a16="http://schemas.microsoft.com/office/drawing/2014/main" id="{345CD202-F65E-2243-98E8-79FA2A20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A5DFD49-90B3-479D-A833-78B66904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r="25511" b="38154"/>
          <a:stretch/>
        </p:blipFill>
        <p:spPr>
          <a:xfrm flipH="1">
            <a:off x="-6582" y="-6578"/>
            <a:ext cx="6223547" cy="6867867"/>
          </a:xfrm>
          <a:prstGeom prst="rect">
            <a:avLst/>
          </a:prstGeom>
        </p:spPr>
      </p:pic>
      <p:pic>
        <p:nvPicPr>
          <p:cNvPr id="17" name="small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big bubbles accent fill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7" t="10999" r="34853" b="88268"/>
          <a:stretch/>
        </p:blipFill>
        <p:spPr>
          <a:xfrm flipH="1">
            <a:off x="773905" y="2382"/>
            <a:ext cx="714376" cy="107156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B9C5E6-6941-4E86-BD35-DF44929DC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14" name="title">
            <a:extLst>
              <a:ext uri="{FF2B5EF4-FFF2-40B4-BE49-F238E27FC236}">
                <a16:creationId xmlns:a16="http://schemas.microsoft.com/office/drawing/2014/main" id="{8635F802-8B24-41AD-8DE2-D189E629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985E0EE4-A518-4CC1-83B5-66E981A1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29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big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25590" b="38125"/>
          <a:stretch/>
        </p:blipFill>
        <p:spPr>
          <a:xfrm flipH="1">
            <a:off x="-1" y="-14515"/>
            <a:ext cx="6216972" cy="6879771"/>
          </a:xfrm>
          <a:prstGeom prst="rect">
            <a:avLst/>
          </a:prstGeom>
        </p:spPr>
      </p:pic>
      <p:pic>
        <p:nvPicPr>
          <p:cNvPr id="14" name="small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 b="38307"/>
          <a:stretch/>
        </p:blipFill>
        <p:spPr>
          <a:xfrm>
            <a:off x="9022080" y="3531822"/>
            <a:ext cx="3184434" cy="3333435"/>
          </a:xfrm>
          <a:prstGeom prst="rect">
            <a:avLst/>
          </a:prstGeom>
        </p:spPr>
      </p:pic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4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urple accent" hidden="1">
            <a:extLst>
              <a:ext uri="{FF2B5EF4-FFF2-40B4-BE49-F238E27FC236}">
                <a16:creationId xmlns:a16="http://schemas.microsoft.com/office/drawing/2014/main" id="{40086514-4D22-8F44-9813-4C7AC266AD67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3D85B-6215-4967-BF13-030F2C90D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6" name="page #">
            <a:extLst>
              <a:ext uri="{FF2B5EF4-FFF2-40B4-BE49-F238E27FC236}">
                <a16:creationId xmlns:a16="http://schemas.microsoft.com/office/drawing/2014/main" id="{47D7C2BD-0D39-47DC-A1C6-8A83EB9E3B2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28F59A5-F076-476C-B984-34BC8C4C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622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BD4C4568-2FD3-466E-8FD9-F114302D5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944658"/>
            <a:ext cx="11160124" cy="5003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purple accent">
            <a:extLst>
              <a:ext uri="{FF2B5EF4-FFF2-40B4-BE49-F238E27FC236}">
                <a16:creationId xmlns:a16="http://schemas.microsoft.com/office/drawing/2014/main" id="{87310A41-A560-4BC7-ADEA-F90C5AAD3556}"/>
              </a:ext>
            </a:extLst>
          </p:cNvPr>
          <p:cNvSpPr/>
          <p:nvPr userDrawn="1"/>
        </p:nvSpPr>
        <p:spPr>
          <a:xfrm rot="10800000">
            <a:off x="524816" y="7328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41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5DAD4F-C445-449F-B24D-7C368372AC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CC1F7B-9BD0-4F91-98A1-9FC6A8B22A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3B0557A-E227-4E44-B500-687FCF96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C17371C0-7BA2-9743-999C-2AF1FA6C2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58EC11-266F-488C-999D-341989CA40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25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3" name="right picture placeholder"/>
          <p:cNvSpPr>
            <a:spLocks noGrp="1"/>
          </p:cNvSpPr>
          <p:nvPr>
            <p:ph type="pic" sz="quarter" idx="13"/>
          </p:nvPr>
        </p:nvSpPr>
        <p:spPr>
          <a:xfrm>
            <a:off x="6077274" y="0"/>
            <a:ext cx="6114726" cy="6858000"/>
          </a:xfrm>
          <a:prstGeom prst="rect">
            <a:avLst/>
          </a:prstGeom>
          <a:noFill/>
        </p:spPr>
        <p:txBody>
          <a:bodyPr anchor="ctr" anchorCtr="1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90DAF715-7F82-774E-92F7-1788B3E3B10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49F582F-BC97-8E41-8F36-F7930D09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C0AAC2DB-0B52-4147-B413-A1A0138D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DD537-232B-4A8C-BD16-276AC40C9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page #" hidden="1">
            <a:extLst>
              <a:ext uri="{FF2B5EF4-FFF2-40B4-BE49-F238E27FC236}">
                <a16:creationId xmlns:a16="http://schemas.microsoft.com/office/drawing/2014/main" id="{429CF947-B518-534D-994C-F5317D2E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1225826"/>
            <a:ext cx="4665662" cy="286909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Welcome/</a:t>
            </a:r>
            <a:br>
              <a:rPr lang="en-US"/>
            </a:br>
            <a:r>
              <a:rPr lang="en-US"/>
              <a:t>Intro Slide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F208BF-9346-4454-9E3C-9281B63B2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2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0B1745-4F43-413B-8017-5BFC174BD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14C090-367F-4215-82F8-04D2EF0AE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5932103" y="1415562"/>
            <a:ext cx="5848756" cy="3930161"/>
            <a:chOff x="6028815" y="1415562"/>
            <a:chExt cx="5848756" cy="3930161"/>
          </a:xfrm>
        </p:grpSpPr>
        <p:sp>
          <p:nvSpPr>
            <p:cNvPr id="13" name="grey box"/>
            <p:cNvSpPr/>
            <p:nvPr userDrawn="1"/>
          </p:nvSpPr>
          <p:spPr>
            <a:xfrm>
              <a:off x="6028815" y="1415562"/>
              <a:ext cx="5848756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dark blue accent box"/>
            <p:cNvSpPr/>
            <p:nvPr userDrawn="1"/>
          </p:nvSpPr>
          <p:spPr>
            <a:xfrm>
              <a:off x="6151907" y="19093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6190488" y="1576029"/>
            <a:ext cx="5330952" cy="360263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page #">
            <a:extLst>
              <a:ext uri="{FF2B5EF4-FFF2-40B4-BE49-F238E27FC236}">
                <a16:creationId xmlns:a16="http://schemas.microsoft.com/office/drawing/2014/main" id="{07C60949-F204-B94E-BC6D-41D0768C361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5FA3C863-A296-F648-A025-FFDD3E74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DDFE2BDA-DB69-5C45-B9FD-09F074541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02EC51-5787-4E8A-88FD-BA440883C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53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EFE264-54B0-4A2B-897E-5845FFDB0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6110372" y="498848"/>
            <a:ext cx="5635596" cy="5635594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picture placeholder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page #">
            <a:extLst>
              <a:ext uri="{FF2B5EF4-FFF2-40B4-BE49-F238E27FC236}">
                <a16:creationId xmlns:a16="http://schemas.microsoft.com/office/drawing/2014/main" id="{56B208B5-C9E4-A247-B7A5-357B480E46F6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B5EC63C9-B23F-274C-9703-E90CE918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503696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332A70FE-B472-1346-800D-D3C5063215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401858"/>
            <a:ext cx="503696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6AFB57-5DCB-42C1-9FB3-1341AD16C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9466980-1B24-440F-823E-09A28839F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7702"/>
          <a:stretch/>
        </p:blipFill>
        <p:spPr>
          <a:xfrm>
            <a:off x="-1" y="4594268"/>
            <a:ext cx="3148249" cy="2285503"/>
          </a:xfrm>
          <a:prstGeom prst="rect">
            <a:avLst/>
          </a:prstGeom>
        </p:spPr>
      </p:pic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12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ge #">
            <a:extLst>
              <a:ext uri="{FF2B5EF4-FFF2-40B4-BE49-F238E27FC236}">
                <a16:creationId xmlns:a16="http://schemas.microsoft.com/office/drawing/2014/main" id="{275A44F1-9367-6547-B07C-150B66D4B761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7DDCC42-677F-F94A-A0E7-8D7BC65C926E}"/>
              </a:ext>
            </a:extLst>
          </p:cNvPr>
          <p:cNvGrpSpPr/>
          <p:nvPr userDrawn="1"/>
        </p:nvGrpSpPr>
        <p:grpSpPr>
          <a:xfrm>
            <a:off x="7198168" y="3407098"/>
            <a:ext cx="4477894" cy="2686878"/>
            <a:chOff x="5961213" y="1415562"/>
            <a:chExt cx="5982710" cy="3930161"/>
          </a:xfrm>
        </p:grpSpPr>
        <p:sp>
          <p:nvSpPr>
            <p:cNvPr id="43" name="grey box">
              <a:extLst>
                <a:ext uri="{FF2B5EF4-FFF2-40B4-BE49-F238E27FC236}">
                  <a16:creationId xmlns:a16="http://schemas.microsoft.com/office/drawing/2014/main" id="{8FD97D3B-58F9-A449-9C92-032B0AF4D1CF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dark blue accent box">
              <a:extLst>
                <a:ext uri="{FF2B5EF4-FFF2-40B4-BE49-F238E27FC236}">
                  <a16:creationId xmlns:a16="http://schemas.microsoft.com/office/drawing/2014/main" id="{47937248-921F-DB44-87ED-67B4B927A6B0}"/>
                </a:ext>
              </a:extLst>
            </p:cNvPr>
            <p:cNvSpPr/>
            <p:nvPr userDrawn="1"/>
          </p:nvSpPr>
          <p:spPr>
            <a:xfrm>
              <a:off x="6151907" y="1949474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picture placeholder">
            <a:extLst>
              <a:ext uri="{FF2B5EF4-FFF2-40B4-BE49-F238E27FC236}">
                <a16:creationId xmlns:a16="http://schemas.microsoft.com/office/drawing/2014/main" id="{183F8092-06AB-3C4D-A87C-802A5578C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9463" y="3538438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744F08-3C7E-8C47-980B-740C20F9CECF}"/>
              </a:ext>
            </a:extLst>
          </p:cNvPr>
          <p:cNvGrpSpPr/>
          <p:nvPr userDrawn="1"/>
        </p:nvGrpSpPr>
        <p:grpSpPr>
          <a:xfrm>
            <a:off x="7219352" y="554460"/>
            <a:ext cx="4477894" cy="2686878"/>
            <a:chOff x="5961213" y="1415562"/>
            <a:chExt cx="5982710" cy="3930161"/>
          </a:xfrm>
        </p:grpSpPr>
        <p:sp>
          <p:nvSpPr>
            <p:cNvPr id="32" name="grey box">
              <a:extLst>
                <a:ext uri="{FF2B5EF4-FFF2-40B4-BE49-F238E27FC236}">
                  <a16:creationId xmlns:a16="http://schemas.microsoft.com/office/drawing/2014/main" id="{14439BFC-8324-114C-89E3-522A1473B875}"/>
                </a:ext>
              </a:extLst>
            </p:cNvPr>
            <p:cNvSpPr/>
            <p:nvPr userDrawn="1"/>
          </p:nvSpPr>
          <p:spPr>
            <a:xfrm>
              <a:off x="5961213" y="1415562"/>
              <a:ext cx="5982710" cy="393016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dark blue accent box">
              <a:extLst>
                <a:ext uri="{FF2B5EF4-FFF2-40B4-BE49-F238E27FC236}">
                  <a16:creationId xmlns:a16="http://schemas.microsoft.com/office/drawing/2014/main" id="{6BF3AADC-065E-AD46-A506-AFA6DC1B442D}"/>
                </a:ext>
              </a:extLst>
            </p:cNvPr>
            <p:cNvSpPr/>
            <p:nvPr userDrawn="1"/>
          </p:nvSpPr>
          <p:spPr>
            <a:xfrm>
              <a:off x="6151907" y="1962849"/>
              <a:ext cx="5603650" cy="287366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picture placeholder">
            <a:extLst>
              <a:ext uri="{FF2B5EF4-FFF2-40B4-BE49-F238E27FC236}">
                <a16:creationId xmlns:a16="http://schemas.microsoft.com/office/drawing/2014/main" id="{51247F7E-7E85-704E-9D07-168D4A976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70647" y="685800"/>
            <a:ext cx="3973013" cy="2441448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0D96160-1AD3-B74F-B283-D4F5E25B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6"/>
            <a:ext cx="6063093" cy="1065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C0BD861-6155-2F46-A068-6E71BA7B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401858"/>
            <a:ext cx="6063092" cy="4524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A5A0F6-4A12-4A1E-8E88-8B970895E9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hidden="1">
            <a:extLst>
              <a:ext uri="{FF2B5EF4-FFF2-40B4-BE49-F238E27FC236}">
                <a16:creationId xmlns:a16="http://schemas.microsoft.com/office/drawing/2014/main" id="{23678BAF-4EAE-4045-BB67-803E58AB8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57D231-67E0-4E1A-BF1A-65082AAC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5" name="left content placeholder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left subhead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D08392D0-867A-D14F-AEF7-E469EE55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right content placeholder">
            <a:extLst>
              <a:ext uri="{FF2B5EF4-FFF2-40B4-BE49-F238E27FC236}">
                <a16:creationId xmlns:a16="http://schemas.microsoft.com/office/drawing/2014/main" id="{C6793FAD-C9C9-7249-BDB9-8D1AE375703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ight subhead">
            <a:extLst>
              <a:ext uri="{FF2B5EF4-FFF2-40B4-BE49-F238E27FC236}">
                <a16:creationId xmlns:a16="http://schemas.microsoft.com/office/drawing/2014/main" id="{500F4636-96F2-A142-AD01-4B26107934A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8DC5C8-3702-4761-BD7E-4676DA4FD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4514"/>
            <a:ext cx="7772400" cy="6879772"/>
          </a:xfrm>
          <a:prstGeom prst="rect">
            <a:avLst/>
          </a:prstGeom>
        </p:spPr>
      </p:pic>
      <p:pic>
        <p:nvPicPr>
          <p:cNvPr id="21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62675086-3EC3-2F4C-B888-C656F6F36CB2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3" name="left content placeholder">
            <a:extLst>
              <a:ext uri="{FF2B5EF4-FFF2-40B4-BE49-F238E27FC236}">
                <a16:creationId xmlns:a16="http://schemas.microsoft.com/office/drawing/2014/main" id="{C35FE240-3FA9-A542-A31E-EA74E055CB6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4351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left subhead">
            <a:extLst>
              <a:ext uri="{FF2B5EF4-FFF2-40B4-BE49-F238E27FC236}">
                <a16:creationId xmlns:a16="http://schemas.microsoft.com/office/drawing/2014/main" id="{D3B8D26A-5637-FD44-994B-92B914357F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8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71B7D93F-BCA3-9B44-921A-FCD12422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3" name="right content placeholder">
            <a:extLst>
              <a:ext uri="{FF2B5EF4-FFF2-40B4-BE49-F238E27FC236}">
                <a16:creationId xmlns:a16="http://schemas.microsoft.com/office/drawing/2014/main" id="{04F2F4C5-5110-0041-9A58-B29862619F9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46815" y="1534081"/>
            <a:ext cx="5408612" cy="4406340"/>
          </a:xfrm>
          <a:prstGeom prst="rect">
            <a:avLst/>
          </a:prstGeo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defRPr sz="2800"/>
            </a:lvl1pPr>
            <a:lvl2pPr>
              <a:buClr>
                <a:schemeClr val="accent1">
                  <a:lumMod val="75000"/>
                </a:schemeClr>
              </a:buClr>
              <a:defRPr sz="2200"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ight subhead">
            <a:extLst>
              <a:ext uri="{FF2B5EF4-FFF2-40B4-BE49-F238E27FC236}">
                <a16:creationId xmlns:a16="http://schemas.microsoft.com/office/drawing/2014/main" id="{6ECAA667-F4D7-D841-8A35-B623B34722E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48402" y="790352"/>
            <a:ext cx="5408612" cy="74372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742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D5687F7-D7B2-4817-9A21-AEDFBEE24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19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pic 2 content placeholder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1223455"/>
            <a:ext cx="4074002" cy="325924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opic 2 grey box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opic 2 subhead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36924" y="4963450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02 comes here</a:t>
            </a:r>
          </a:p>
        </p:txBody>
      </p:sp>
      <p:sp>
        <p:nvSpPr>
          <p:cNvPr id="28" name="topic 2 icon circle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opic 2 icon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7"/>
            <a:ext cx="4074002" cy="325482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opic 1 grey box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0" y="1648186"/>
            <a:ext cx="5627076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0934" y="1903728"/>
            <a:ext cx="4074002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01 comes here</a:t>
            </a:r>
          </a:p>
        </p:txBody>
      </p:sp>
      <p:sp>
        <p:nvSpPr>
          <p:cNvPr id="21" name="topic 1 icon circle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opic 1 icon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36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A9CE0B28-BAFE-7E4C-B6E1-281ABB665C8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3D48339A-202E-A040-A72A-A22F5056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F8C0A-9995-4CA1-8BD9-98BFF744C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8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3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4004C35-B830-4CA2-8052-A898C24206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25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0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7518521-0AFA-4CA1-9029-D8C8E1C0F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sp>
        <p:nvSpPr>
          <p:cNvPr id="19" name="topic 2 grey box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opic 2 content placeholder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2819397"/>
            <a:ext cx="3445200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opic 2 subhead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opic 2 icon circle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436130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opic 2 icon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6" name="center picture placeholder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242391"/>
            <a:ext cx="4424362" cy="479264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9" name="topic 1 grey box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242391"/>
            <a:ext cx="3883819" cy="47926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opic 1 content placeholder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2819397"/>
            <a:ext cx="3445566" cy="29769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opic 1 subhead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324009"/>
            <a:ext cx="3445566" cy="49538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4" name="topic 1 icon circle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436130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opic 1 icon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600746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9EE6F5FD-38FA-6F4C-8876-A11ABD92787D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04088F6-9ACB-480E-B923-1991EDF62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24" name="title">
            <a:extLst>
              <a:ext uri="{FF2B5EF4-FFF2-40B4-BE49-F238E27FC236}">
                <a16:creationId xmlns:a16="http://schemas.microsoft.com/office/drawing/2014/main" id="{7F4DE730-F476-43A4-A7A4-76CD80C42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10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938F971-E2E7-4519-863C-CC9F9F699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11" b="40013"/>
          <a:stretch/>
        </p:blipFill>
        <p:spPr>
          <a:xfrm flipH="1">
            <a:off x="4419600" y="-1"/>
            <a:ext cx="77724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BA7757-D63B-41C6-81CE-57C7339F7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0" y="4594269"/>
            <a:ext cx="3148248" cy="2263732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subhead 4"/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ubhead 3"/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ubhead 2"/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subhead 1"/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78ADB5-EC51-4AE4-A522-9B378F85ED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2" name="title">
            <a:extLst>
              <a:ext uri="{FF2B5EF4-FFF2-40B4-BE49-F238E27FC236}">
                <a16:creationId xmlns:a16="http://schemas.microsoft.com/office/drawing/2014/main" id="{C48C8F40-34D5-43B7-9597-9EFDF6D8C370}"/>
              </a:ext>
            </a:extLst>
          </p:cNvPr>
          <p:cNvSpPr txBox="1">
            <a:spLocks/>
          </p:cNvSpPr>
          <p:nvPr userDrawn="1"/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6078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rge bubbles" hidden="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2052" b="40013"/>
          <a:stretch/>
        </p:blipFill>
        <p:spPr>
          <a:xfrm flipH="1">
            <a:off x="4419600" y="-8710"/>
            <a:ext cx="7772400" cy="6873967"/>
          </a:xfrm>
          <a:prstGeom prst="rect">
            <a:avLst/>
          </a:prstGeom>
        </p:spPr>
      </p:pic>
      <p:pic>
        <p:nvPicPr>
          <p:cNvPr id="54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68" name="4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131477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9" name="4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9246851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0" name="4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47619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5" name="3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95143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6" name="3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410517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7" name="3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511285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2" name="2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58810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7" name="2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3574184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61" name="2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674952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0" name="1 grey circl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22476" y="1284489"/>
            <a:ext cx="2440115" cy="2440113"/>
          </a:xfrm>
          <a:prstGeom prst="ellipse">
            <a:avLst/>
          </a:prstGeom>
          <a:solidFill>
            <a:schemeClr val="tx1">
              <a:alpha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51" name="1 dark blue shape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37850" y="1423532"/>
            <a:ext cx="2215058" cy="2215054"/>
          </a:xfrm>
          <a:prstGeom prst="chord">
            <a:avLst>
              <a:gd name="adj1" fmla="val 12686808"/>
              <a:gd name="adj2" fmla="val 19693573"/>
            </a:avLst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9" name="1 picture placeholder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838618" y="1524299"/>
            <a:ext cx="2013521" cy="201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4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page #">
            <a:extLst>
              <a:ext uri="{FF2B5EF4-FFF2-40B4-BE49-F238E27FC236}">
                <a16:creationId xmlns:a16="http://schemas.microsoft.com/office/drawing/2014/main" id="{E343CFAC-38EE-5046-BD37-F7A6DFDC9B7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3D7251A-B3BB-CA4C-A76F-1DC000096268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0263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subhead 4">
            <a:extLst>
              <a:ext uri="{FF2B5EF4-FFF2-40B4-BE49-F238E27FC236}">
                <a16:creationId xmlns:a16="http://schemas.microsoft.com/office/drawing/2014/main" id="{114CBF60-A5A9-744C-AE11-0A1A463E65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65260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4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D189C8A7-AD72-A344-90BC-8A3F8AE638D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25298" y="4385521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ubhead 3">
            <a:extLst>
              <a:ext uri="{FF2B5EF4-FFF2-40B4-BE49-F238E27FC236}">
                <a16:creationId xmlns:a16="http://schemas.microsoft.com/office/drawing/2014/main" id="{3DDEBF90-0CF3-D841-A6E0-97B259173DF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29681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3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824068F-4278-484A-8230-8B2618DBE04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97836" y="4385521"/>
            <a:ext cx="2583860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subhead 2">
            <a:extLst>
              <a:ext uri="{FF2B5EF4-FFF2-40B4-BE49-F238E27FC236}">
                <a16:creationId xmlns:a16="http://schemas.microsoft.com/office/drawing/2014/main" id="{CD70B9FC-5099-3548-A0CA-6A3C83E2E5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397836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TOPIC 2</a:t>
            </a:r>
          </a:p>
        </p:txBody>
      </p: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0F9C7D60-F14C-A248-AA84-84C15133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1" y="4369162"/>
            <a:ext cx="2588705" cy="17490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subhead 1">
            <a:extLst>
              <a:ext uri="{FF2B5EF4-FFF2-40B4-BE49-F238E27FC236}">
                <a16:creationId xmlns:a16="http://schemas.microsoft.com/office/drawing/2014/main" id="{A1AECB7D-E0AC-0045-9E87-5F2D0ADB5B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155" y="3847862"/>
            <a:ext cx="2583860" cy="51448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400" b="1" i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TOPIC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AFF959A-7DC7-42A6-9F2F-64DEF25A87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  <p:sp>
        <p:nvSpPr>
          <p:cNvPr id="31" name="title">
            <a:extLst>
              <a:ext uri="{FF2B5EF4-FFF2-40B4-BE49-F238E27FC236}">
                <a16:creationId xmlns:a16="http://schemas.microsoft.com/office/drawing/2014/main" id="{039D120B-DC14-4C75-9288-72CA88C7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2035"/>
            <a:ext cx="11160124" cy="4683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82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60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1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u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7" name="website url text placeholder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sp>
        <p:nvSpPr>
          <p:cNvPr id="3" name="email text placeholder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0CE16DD4-E2A2-9443-9D21-16D081A7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C105D3-D662-4A1D-A899-25BE0DBF2B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8" name="page #">
            <a:extLst>
              <a:ext uri="{FF2B5EF4-FFF2-40B4-BE49-F238E27FC236}">
                <a16:creationId xmlns:a16="http://schemas.microsoft.com/office/drawing/2014/main" id="{865AA72C-771F-4576-A11D-528F9C3A6C40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9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big bubbles"/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r="25416" b="38836"/>
          <a:stretch/>
        </p:blipFill>
        <p:spPr>
          <a:xfrm flipH="1">
            <a:off x="-2" y="-1"/>
            <a:ext cx="6216971" cy="6857997"/>
          </a:xfrm>
          <a:prstGeom prst="rect">
            <a:avLst/>
          </a:prstGeom>
        </p:spPr>
      </p:pic>
      <p:pic>
        <p:nvPicPr>
          <p:cNvPr id="20" name="small bubbles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 b="38307"/>
          <a:stretch/>
        </p:blipFill>
        <p:spPr>
          <a:xfrm>
            <a:off x="9022080" y="3531822"/>
            <a:ext cx="3169920" cy="3333435"/>
          </a:xfrm>
          <a:prstGeom prst="rect">
            <a:avLst/>
          </a:prstGeom>
        </p:spPr>
      </p:pic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0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accent2">
                <a:lumMod val="75000"/>
                <a:alpha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24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1"/>
          </a:xfrm>
          <a:prstGeom prst="rect">
            <a:avLst/>
          </a:prstGeom>
          <a:noFill/>
        </p:spPr>
      </p:pic>
      <p:sp>
        <p:nvSpPr>
          <p:cNvPr id="13" name="photo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DAA54AA6-C201-3B42-91D7-01A19551B35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website url text placeholder">
            <a:extLst>
              <a:ext uri="{FF2B5EF4-FFF2-40B4-BE49-F238E27FC236}">
                <a16:creationId xmlns:a16="http://schemas.microsoft.com/office/drawing/2014/main" id="{0178B533-5EB9-DD45-BC89-5494C199E1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17" name="email text placeholder">
            <a:extLst>
              <a:ext uri="{FF2B5EF4-FFF2-40B4-BE49-F238E27FC236}">
                <a16:creationId xmlns:a16="http://schemas.microsoft.com/office/drawing/2014/main" id="{88B1C8E0-0EBB-2347-AD34-A86C2E89EB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CF6D28B3-54AD-1C45-A595-283C5570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9B9329-F754-450C-8B52-053FEA31E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33091" y="254069"/>
            <a:ext cx="869596" cy="8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6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25416" b="38233"/>
          <a:stretch/>
        </p:blipFill>
        <p:spPr>
          <a:xfrm flipH="1">
            <a:off x="-14515" y="-1"/>
            <a:ext cx="6231486" cy="6850743"/>
          </a:xfrm>
          <a:prstGeom prst="rect">
            <a:avLst/>
          </a:prstGeom>
        </p:spPr>
      </p:pic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59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Grey c</a:t>
            </a:r>
          </a:p>
        </p:txBody>
      </p:sp>
      <p:pic>
        <p:nvPicPr>
          <p:cNvPr id="25" name="small white bubbles" hidden="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27" name="picture placeholder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8" name="website url icon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75" y="5012635"/>
            <a:ext cx="294996" cy="294996"/>
          </a:xfrm>
          <a:prstGeom prst="rect">
            <a:avLst/>
          </a:prstGeom>
        </p:spPr>
      </p:pic>
      <p:pic>
        <p:nvPicPr>
          <p:cNvPr id="17" name="email icon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1" y="4545806"/>
            <a:ext cx="280104" cy="193272"/>
          </a:xfrm>
          <a:prstGeom prst="rect">
            <a:avLst/>
          </a:prstGeom>
          <a:noFill/>
        </p:spPr>
      </p:pic>
      <p:cxnSp>
        <p:nvCxnSpPr>
          <p:cNvPr id="5" name="seperator line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510338" y="4233582"/>
            <a:ext cx="5032232" cy="0"/>
          </a:xfrm>
          <a:prstGeom prst="line">
            <a:avLst/>
          </a:prstGeom>
          <a:ln w="190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urple accent">
            <a:extLst>
              <a:ext uri="{FF2B5EF4-FFF2-40B4-BE49-F238E27FC236}">
                <a16:creationId xmlns:a16="http://schemas.microsoft.com/office/drawing/2014/main" id="{5E86994E-A31B-1445-9997-76DAF7C07C90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website url text placeholder">
            <a:extLst>
              <a:ext uri="{FF2B5EF4-FFF2-40B4-BE49-F238E27FC236}">
                <a16:creationId xmlns:a16="http://schemas.microsoft.com/office/drawing/2014/main" id="{2ED274D9-C938-9848-8261-B18983BF2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19" y="5012635"/>
            <a:ext cx="4540249" cy="503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8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Website </a:t>
            </a:r>
            <a:r>
              <a:rPr lang="en-US" err="1"/>
              <a:t>url</a:t>
            </a:r>
            <a:r>
              <a:rPr lang="en-US"/>
              <a:t> here</a:t>
            </a:r>
          </a:p>
        </p:txBody>
      </p:sp>
      <p:sp>
        <p:nvSpPr>
          <p:cNvPr id="28" name="email text placeholder">
            <a:extLst>
              <a:ext uri="{FF2B5EF4-FFF2-40B4-BE49-F238E27FC236}">
                <a16:creationId xmlns:a16="http://schemas.microsoft.com/office/drawing/2014/main" id="{750F92A1-5047-7042-BE3A-7E0B340A51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249" cy="503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email</a:t>
            </a:r>
            <a:endParaRPr lang="en-IN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F9BE023-40BE-204B-99AA-612B173D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874" y="1609165"/>
            <a:ext cx="4954695" cy="247128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>
              <a:defRPr lang="en-US" sz="44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E256D3-0CED-4610-9D8C-B2CD506392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22" name="page #">
            <a:extLst>
              <a:ext uri="{FF2B5EF4-FFF2-40B4-BE49-F238E27FC236}">
                <a16:creationId xmlns:a16="http://schemas.microsoft.com/office/drawing/2014/main" id="{26AAA63C-5FAD-4A0C-825B-A7986228770A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1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8320473-AC40-444B-84CB-A87C13221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2258D26-DB10-EE4B-A820-7623E81CE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9083F0-3591-4139-A71B-9CD9022EE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19" name="page #">
            <a:extLst>
              <a:ext uri="{FF2B5EF4-FFF2-40B4-BE49-F238E27FC236}">
                <a16:creationId xmlns:a16="http://schemas.microsoft.com/office/drawing/2014/main" id="{AF299BCD-8C0B-471B-AFFA-87915CF833DE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accent1"/>
                </a:solidFill>
              </a:rPr>
              <a:pPr/>
              <a:t>‹#›</a:t>
            </a:fld>
            <a:endParaRPr lang="en-IN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02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3" name="larg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590" b="38232"/>
          <a:stretch/>
        </p:blipFill>
        <p:spPr>
          <a:xfrm flipH="1">
            <a:off x="-1" y="0"/>
            <a:ext cx="6216970" cy="6850744"/>
          </a:xfrm>
          <a:prstGeom prst="rect">
            <a:avLst/>
          </a:prstGeom>
        </p:spPr>
      </p:pic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ue background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2666999" y="1831018"/>
            <a:ext cx="6858001" cy="6857999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picture placeholder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66258" y="2027584"/>
            <a:ext cx="6459566" cy="4830418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2" name="page #" hidden="1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7138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lvl1pPr algn="ctr">
              <a:defRPr sz="900">
                <a:solidFill>
                  <a:schemeClr val="accent2"/>
                </a:solidFill>
                <a:latin typeface="Arial MT Std Medium" panose="020B0703030403020204" pitchFamily="34" charset="0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E4BF3E3C-8E57-2A41-B9AA-C0BBCA384C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22035"/>
            <a:ext cx="11165913" cy="6563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4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Welcome or end Title slide</a:t>
            </a:r>
            <a:endParaRPr lang="en-IN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388A2E6-3F34-8842-BF80-B3A4553C1998}"/>
              </a:ext>
            </a:extLst>
          </p:cNvPr>
          <p:cNvSpPr txBox="1">
            <a:spLocks/>
          </p:cNvSpPr>
          <p:nvPr userDrawn="1"/>
        </p:nvSpPr>
        <p:spPr>
          <a:xfrm>
            <a:off x="515938" y="993078"/>
            <a:ext cx="11165913" cy="5374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cap="none" dirty="0"/>
              <a:t>Subhead copy goes here</a:t>
            </a:r>
            <a:endParaRPr lang="en-IN" sz="2800" b="0" cap="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90DAB-79D3-4013-99B3-1B2F8C8BA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25476" b="38017"/>
          <a:stretch/>
        </p:blipFill>
        <p:spPr>
          <a:xfrm flipH="1">
            <a:off x="-9526" y="0"/>
            <a:ext cx="6226496" cy="6879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6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 5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45844" y="572703"/>
            <a:ext cx="5635596" cy="5635594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1621197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3727880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3681491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33091" y="253364"/>
            <a:ext cx="869596" cy="8581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A19CE9-B18C-E242-A22D-2433A7CA1A8F}"/>
              </a:ext>
            </a:extLst>
          </p:cNvPr>
          <p:cNvSpPr/>
          <p:nvPr userDrawn="1"/>
        </p:nvSpPr>
        <p:spPr>
          <a:xfrm rot="10800000">
            <a:off x="515938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7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04065-34C3-8615-458E-E182FA95C3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2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702"/>
          <a:stretch/>
        </p:blipFill>
        <p:spPr>
          <a:xfrm>
            <a:off x="-14514" y="4594268"/>
            <a:ext cx="3162762" cy="2285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7" b="14097"/>
          <a:stretch/>
        </p:blipFill>
        <p:spPr>
          <a:xfrm>
            <a:off x="8035633" y="926350"/>
            <a:ext cx="4141853" cy="5938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6347693"/>
            <a:ext cx="1680440" cy="3391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0030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0367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484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2945" b="14072"/>
          <a:stretch/>
        </p:blipFill>
        <p:spPr>
          <a:xfrm>
            <a:off x="8034921" y="972457"/>
            <a:ext cx="4157080" cy="5892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" r="3283" b="14072"/>
          <a:stretch/>
        </p:blipFill>
        <p:spPr>
          <a:xfrm>
            <a:off x="8034921" y="986970"/>
            <a:ext cx="4142566" cy="587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FEEE2-C06C-BB0A-F24D-AAB5798A28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5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mparison"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5486400"/>
            <a:ext cx="12192000" cy="106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0821E-0877-473C-AE18-EF924FE43D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43000"/>
            <a:ext cx="12192000" cy="4343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9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6D186A-B47E-B746-A52F-D9C0A27AB1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865" y="3207406"/>
            <a:ext cx="8882271" cy="443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cap="all" spc="17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HEADLINE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82D4C78-73D2-6C49-A557-2F907A224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535" y="681037"/>
            <a:ext cx="4528930" cy="3159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Subject header</a:t>
            </a:r>
          </a:p>
        </p:txBody>
      </p:sp>
    </p:spTree>
    <p:extLst>
      <p:ext uri="{BB962C8B-B14F-4D97-AF65-F5344CB8AC3E}">
        <p14:creationId xmlns:p14="http://schemas.microsoft.com/office/powerpoint/2010/main" val="21529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12011" b="40114"/>
          <a:stretch/>
        </p:blipFill>
        <p:spPr>
          <a:xfrm flipH="1">
            <a:off x="4419598" y="-14514"/>
            <a:ext cx="7786915" cy="6865258"/>
          </a:xfrm>
          <a:prstGeom prst="rect">
            <a:avLst/>
          </a:prstGeom>
        </p:spPr>
      </p:pic>
      <p:pic>
        <p:nvPicPr>
          <p:cNvPr id="11" name="small bubble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b="57970"/>
          <a:stretch/>
        </p:blipFill>
        <p:spPr>
          <a:xfrm>
            <a:off x="-14515" y="4594268"/>
            <a:ext cx="3162763" cy="2270989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arge bubbles" hidden="1">
            <a:extLst>
              <a:ext uri="{FF2B5EF4-FFF2-40B4-BE49-F238E27FC236}">
                <a16:creationId xmlns:a16="http://schemas.microsoft.com/office/drawing/2014/main" id="{84A94979-5DA6-43C2-ABE8-6ECCDE23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6" r="25416" b="38017"/>
          <a:stretch/>
        </p:blipFill>
        <p:spPr>
          <a:xfrm flipH="1">
            <a:off x="-2" y="0"/>
            <a:ext cx="6216967" cy="6857999"/>
          </a:xfrm>
          <a:prstGeom prst="rect">
            <a:avLst/>
          </a:prstGeom>
        </p:spPr>
      </p:pic>
      <p:pic>
        <p:nvPicPr>
          <p:cNvPr id="17" name="small bubbl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7" b="38307"/>
          <a:stretch/>
        </p:blipFill>
        <p:spPr>
          <a:xfrm>
            <a:off x="9022080" y="3531822"/>
            <a:ext cx="3155406" cy="3333435"/>
          </a:xfrm>
          <a:prstGeom prst="rect">
            <a:avLst/>
          </a:prstGeom>
        </p:spPr>
      </p:pic>
      <p:sp>
        <p:nvSpPr>
          <p:cNvPr id="15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page #">
            <a:extLst>
              <a:ext uri="{FF2B5EF4-FFF2-40B4-BE49-F238E27FC236}">
                <a16:creationId xmlns:a16="http://schemas.microsoft.com/office/drawing/2014/main" id="{C6A0E0F9-5528-B84F-BDDA-EB19149CFD2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3D888F-0D67-4F24-B50E-55A6BCFA43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9" name="blue accent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19C5C4EF-1B9F-B24F-9290-71135074C614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accent2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chemeClr val="bg1"/>
                </a:solidFill>
              </a:rPr>
              <a:pPr/>
              <a:t>‹#›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90C29CFF-3A97-814B-9236-72E8D5F03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48A86583-70E2-5B45-8FC7-AD877B0AC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527451-9E32-45E4-8291-DBEB67725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5" y="6262385"/>
            <a:ext cx="1527844" cy="4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8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pic>
        <p:nvPicPr>
          <p:cNvPr id="10" name="large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9700" b="39486"/>
          <a:stretch/>
        </p:blipFill>
        <p:spPr>
          <a:xfrm flipH="1">
            <a:off x="4419600" y="0"/>
            <a:ext cx="7757886" cy="6850743"/>
          </a:xfrm>
          <a:prstGeom prst="rect">
            <a:avLst/>
          </a:prstGeom>
        </p:spPr>
      </p:pic>
      <p:pic>
        <p:nvPicPr>
          <p:cNvPr id="11" name="small white bubbles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b="58239"/>
          <a:stretch/>
        </p:blipFill>
        <p:spPr>
          <a:xfrm>
            <a:off x="0" y="4594268"/>
            <a:ext cx="3148248" cy="2256475"/>
          </a:xfrm>
          <a:prstGeom prst="rect">
            <a:avLst/>
          </a:prstGeom>
        </p:spPr>
      </p:pic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NO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urple background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5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rey circle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6125" y="1"/>
            <a:ext cx="6490447" cy="5981350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6 w 6307353"/>
              <a:gd name="connsiteY3" fmla="*/ 4731934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07353"/>
              <a:gd name="connsiteY0" fmla="*/ 0 h 5788534"/>
              <a:gd name="connsiteX1" fmla="*/ 6307353 w 6307353"/>
              <a:gd name="connsiteY1" fmla="*/ 0 h 5788534"/>
              <a:gd name="connsiteX2" fmla="*/ 6307353 w 6307353"/>
              <a:gd name="connsiteY2" fmla="*/ 4515612 h 5788534"/>
              <a:gd name="connsiteX3" fmla="*/ 6110747 w 6307353"/>
              <a:gd name="connsiteY3" fmla="*/ 4821726 h 5788534"/>
              <a:gd name="connsiteX4" fmla="*/ 3644895 w 6307353"/>
              <a:gd name="connsiteY4" fmla="*/ 5788534 h 5788534"/>
              <a:gd name="connsiteX5" fmla="*/ 0 w 6307353"/>
              <a:gd name="connsiteY5" fmla="*/ 2200780 h 5788534"/>
              <a:gd name="connsiteX6" fmla="*/ 611338 w 6307353"/>
              <a:gd name="connsiteY6" fmla="*/ 199396 h 5788534"/>
              <a:gd name="connsiteX7" fmla="*/ 760444 w 6307353"/>
              <a:gd name="connsiteY7" fmla="*/ 0 h 5788534"/>
              <a:gd name="connsiteX0" fmla="*/ 760444 w 6323679"/>
              <a:gd name="connsiteY0" fmla="*/ 0 h 5788534"/>
              <a:gd name="connsiteX1" fmla="*/ 6307353 w 6323679"/>
              <a:gd name="connsiteY1" fmla="*/ 0 h 5788534"/>
              <a:gd name="connsiteX2" fmla="*/ 6323679 w 6323679"/>
              <a:gd name="connsiteY2" fmla="*/ 4654381 h 5788534"/>
              <a:gd name="connsiteX3" fmla="*/ 6110747 w 6323679"/>
              <a:gd name="connsiteY3" fmla="*/ 4821726 h 5788534"/>
              <a:gd name="connsiteX4" fmla="*/ 3644895 w 6323679"/>
              <a:gd name="connsiteY4" fmla="*/ 5788534 h 5788534"/>
              <a:gd name="connsiteX5" fmla="*/ 0 w 6323679"/>
              <a:gd name="connsiteY5" fmla="*/ 2200780 h 5788534"/>
              <a:gd name="connsiteX6" fmla="*/ 611338 w 6323679"/>
              <a:gd name="connsiteY6" fmla="*/ 199396 h 5788534"/>
              <a:gd name="connsiteX7" fmla="*/ 760444 w 6323679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110747 w 6315516"/>
              <a:gd name="connsiteY3" fmla="*/ 4821726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788534"/>
              <a:gd name="connsiteX1" fmla="*/ 6307353 w 6315516"/>
              <a:gd name="connsiteY1" fmla="*/ 0 h 5788534"/>
              <a:gd name="connsiteX2" fmla="*/ 6315516 w 6315516"/>
              <a:gd name="connsiteY2" fmla="*/ 4638056 h 5788534"/>
              <a:gd name="connsiteX3" fmla="*/ 6094421 w 6315516"/>
              <a:gd name="connsiteY3" fmla="*/ 4854378 h 5788534"/>
              <a:gd name="connsiteX4" fmla="*/ 3644895 w 6315516"/>
              <a:gd name="connsiteY4" fmla="*/ 5788534 h 5788534"/>
              <a:gd name="connsiteX5" fmla="*/ 0 w 6315516"/>
              <a:gd name="connsiteY5" fmla="*/ 2200780 h 5788534"/>
              <a:gd name="connsiteX6" fmla="*/ 611338 w 6315516"/>
              <a:gd name="connsiteY6" fmla="*/ 199396 h 5788534"/>
              <a:gd name="connsiteX7" fmla="*/ 760444 w 6315516"/>
              <a:gd name="connsiteY7" fmla="*/ 0 h 5788534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3805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94421 w 6315516"/>
              <a:gd name="connsiteY3" fmla="*/ 4854378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611338 w 6315516"/>
              <a:gd name="connsiteY6" fmla="*/ 199396 h 5813022"/>
              <a:gd name="connsiteX7" fmla="*/ 760444 w 6315516"/>
              <a:gd name="connsiteY7" fmla="*/ 0 h 5813022"/>
              <a:gd name="connsiteX0" fmla="*/ 760444 w 6315516"/>
              <a:gd name="connsiteY0" fmla="*/ 0 h 5813022"/>
              <a:gd name="connsiteX1" fmla="*/ 6307353 w 6315516"/>
              <a:gd name="connsiteY1" fmla="*/ 0 h 5813022"/>
              <a:gd name="connsiteX2" fmla="*/ 6315516 w 6315516"/>
              <a:gd name="connsiteY2" fmla="*/ 4695196 h 5813022"/>
              <a:gd name="connsiteX3" fmla="*/ 6086258 w 6315516"/>
              <a:gd name="connsiteY3" fmla="*/ 4911517 h 5813022"/>
              <a:gd name="connsiteX4" fmla="*/ 3644895 w 6315516"/>
              <a:gd name="connsiteY4" fmla="*/ 5813022 h 5813022"/>
              <a:gd name="connsiteX5" fmla="*/ 0 w 6315516"/>
              <a:gd name="connsiteY5" fmla="*/ 2200780 h 5813022"/>
              <a:gd name="connsiteX6" fmla="*/ 578686 w 6315516"/>
              <a:gd name="connsiteY6" fmla="*/ 199396 h 5813022"/>
              <a:gd name="connsiteX7" fmla="*/ 760444 w 6315516"/>
              <a:gd name="connsiteY7" fmla="*/ 0 h 5813022"/>
              <a:gd name="connsiteX0" fmla="*/ 727792 w 6315516"/>
              <a:gd name="connsiteY0" fmla="*/ 0 h 5829348"/>
              <a:gd name="connsiteX1" fmla="*/ 6307353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29348"/>
              <a:gd name="connsiteX1" fmla="*/ 6299190 w 6315516"/>
              <a:gd name="connsiteY1" fmla="*/ 16326 h 5829348"/>
              <a:gd name="connsiteX2" fmla="*/ 6315516 w 6315516"/>
              <a:gd name="connsiteY2" fmla="*/ 4711522 h 5829348"/>
              <a:gd name="connsiteX3" fmla="*/ 6086258 w 6315516"/>
              <a:gd name="connsiteY3" fmla="*/ 4927843 h 5829348"/>
              <a:gd name="connsiteX4" fmla="*/ 3644895 w 6315516"/>
              <a:gd name="connsiteY4" fmla="*/ 5829348 h 5829348"/>
              <a:gd name="connsiteX5" fmla="*/ 0 w 6315516"/>
              <a:gd name="connsiteY5" fmla="*/ 2217106 h 5829348"/>
              <a:gd name="connsiteX6" fmla="*/ 578686 w 6315516"/>
              <a:gd name="connsiteY6" fmla="*/ 215722 h 5829348"/>
              <a:gd name="connsiteX7" fmla="*/ 727792 w 6315516"/>
              <a:gd name="connsiteY7" fmla="*/ 0 h 5829348"/>
              <a:gd name="connsiteX0" fmla="*/ 727792 w 6315516"/>
              <a:gd name="connsiteY0" fmla="*/ 0 h 5853837"/>
              <a:gd name="connsiteX1" fmla="*/ 6299190 w 6315516"/>
              <a:gd name="connsiteY1" fmla="*/ 16326 h 5853837"/>
              <a:gd name="connsiteX2" fmla="*/ 6315516 w 6315516"/>
              <a:gd name="connsiteY2" fmla="*/ 4711522 h 5853837"/>
              <a:gd name="connsiteX3" fmla="*/ 6086258 w 6315516"/>
              <a:gd name="connsiteY3" fmla="*/ 4927843 h 5853837"/>
              <a:gd name="connsiteX4" fmla="*/ 3653058 w 6315516"/>
              <a:gd name="connsiteY4" fmla="*/ 5853837 h 5853837"/>
              <a:gd name="connsiteX5" fmla="*/ 0 w 6315516"/>
              <a:gd name="connsiteY5" fmla="*/ 2217106 h 5853837"/>
              <a:gd name="connsiteX6" fmla="*/ 578686 w 6315516"/>
              <a:gd name="connsiteY6" fmla="*/ 215722 h 5853837"/>
              <a:gd name="connsiteX7" fmla="*/ 727792 w 6315516"/>
              <a:gd name="connsiteY7" fmla="*/ 0 h 58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5516" h="5853837">
                <a:moveTo>
                  <a:pt x="727792" y="0"/>
                </a:moveTo>
                <a:lnTo>
                  <a:pt x="6299190" y="16326"/>
                </a:lnTo>
                <a:lnTo>
                  <a:pt x="6315516" y="4711522"/>
                </a:lnTo>
                <a:lnTo>
                  <a:pt x="6086258" y="4927843"/>
                </a:lnTo>
                <a:cubicBezTo>
                  <a:pt x="5577249" y="5445015"/>
                  <a:pt x="4641535" y="5853837"/>
                  <a:pt x="3653058" y="5853837"/>
                </a:cubicBezTo>
                <a:cubicBezTo>
                  <a:pt x="1676104" y="5853837"/>
                  <a:pt x="0" y="4194060"/>
                  <a:pt x="0" y="2217106"/>
                </a:cubicBezTo>
                <a:cubicBezTo>
                  <a:pt x="0" y="1475748"/>
                  <a:pt x="192719" y="787029"/>
                  <a:pt x="578686" y="215722"/>
                </a:cubicBezTo>
                <a:lnTo>
                  <a:pt x="727792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3" name="picture placeholder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9" y="499595"/>
            <a:ext cx="4665662" cy="1162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  <a:endParaRPr lang="en-IN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DE0D4CCE-0256-BA41-8385-90281AD5B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662547"/>
            <a:ext cx="4665662" cy="44626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purple accent">
            <a:extLst>
              <a:ext uri="{FF2B5EF4-FFF2-40B4-BE49-F238E27FC236}">
                <a16:creationId xmlns:a16="http://schemas.microsoft.com/office/drawing/2014/main" id="{E413B263-B3C1-4347-927B-99016AADF328}"/>
              </a:ext>
            </a:extLst>
          </p:cNvPr>
          <p:cNvSpPr/>
          <p:nvPr userDrawn="1"/>
        </p:nvSpPr>
        <p:spPr>
          <a:xfrm rot="10800000">
            <a:off x="545844" y="0"/>
            <a:ext cx="1258618" cy="110506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36EA9A-890B-42EE-843E-C3597A7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05664" y="6262385"/>
            <a:ext cx="1527847" cy="446640"/>
          </a:xfrm>
          <a:prstGeom prst="rect">
            <a:avLst/>
          </a:prstGeom>
        </p:spPr>
      </p:pic>
      <p:sp>
        <p:nvSpPr>
          <p:cNvPr id="21" name="page #">
            <a:extLst>
              <a:ext uri="{FF2B5EF4-FFF2-40B4-BE49-F238E27FC236}">
                <a16:creationId xmlns:a16="http://schemas.microsoft.com/office/drawing/2014/main" id="{B3FE72FB-0CCC-4B1E-848D-FFBCDA65F065}"/>
              </a:ext>
            </a:extLst>
          </p:cNvPr>
          <p:cNvSpPr txBox="1">
            <a:spLocks/>
          </p:cNvSpPr>
          <p:nvPr userDrawn="1"/>
        </p:nvSpPr>
        <p:spPr>
          <a:xfrm>
            <a:off x="11443661" y="6405564"/>
            <a:ext cx="257340" cy="254382"/>
          </a:xfrm>
          <a:prstGeom prst="ellipse">
            <a:avLst/>
          </a:prstGeom>
          <a:solidFill>
            <a:schemeClr val="bg1"/>
          </a:solidFill>
        </p:spPr>
        <p:txBody>
          <a:bodyPr lIns="0" tIns="9144" rIns="18288" bIns="0" anchor="ctr" anchorCtr="1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accent2"/>
                </a:solidFill>
                <a:latin typeface="Arial MT Std Medium" panose="020B07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en-IN" smtClean="0">
                <a:solidFill>
                  <a:srgbClr val="592A9E"/>
                </a:solidFill>
              </a:rPr>
              <a:pPr/>
              <a:t>‹#›</a:t>
            </a:fld>
            <a:endParaRPr lang="en-IN" dirty="0">
              <a:solidFill>
                <a:srgbClr val="592A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0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693" r:id="rId2"/>
    <p:sldLayoutId id="2147483719" r:id="rId3"/>
    <p:sldLayoutId id="2147483676" r:id="rId4"/>
    <p:sldLayoutId id="2147483718" r:id="rId5"/>
    <p:sldLayoutId id="2147483650" r:id="rId6"/>
    <p:sldLayoutId id="2147483717" r:id="rId7"/>
    <p:sldLayoutId id="2147483686" r:id="rId8"/>
    <p:sldLayoutId id="2147483724" r:id="rId9"/>
    <p:sldLayoutId id="2147483666" r:id="rId10"/>
    <p:sldLayoutId id="2147483716" r:id="rId11"/>
    <p:sldLayoutId id="2147483649" r:id="rId12"/>
    <p:sldLayoutId id="2147483715" r:id="rId13"/>
    <p:sldLayoutId id="2147483684" r:id="rId14"/>
    <p:sldLayoutId id="2147483725" r:id="rId15"/>
    <p:sldLayoutId id="2147483677" r:id="rId16"/>
    <p:sldLayoutId id="2147483714" r:id="rId17"/>
    <p:sldLayoutId id="2147483661" r:id="rId18"/>
    <p:sldLayoutId id="2147483713" r:id="rId19"/>
    <p:sldLayoutId id="2147483685" r:id="rId20"/>
    <p:sldLayoutId id="2147483726" r:id="rId21"/>
    <p:sldLayoutId id="2147483668" r:id="rId22"/>
    <p:sldLayoutId id="2147483707" r:id="rId23"/>
    <p:sldLayoutId id="2147483654" r:id="rId24"/>
    <p:sldLayoutId id="2147483689" r:id="rId25"/>
    <p:sldLayoutId id="2147483688" r:id="rId26"/>
    <p:sldLayoutId id="2147483727" r:id="rId27"/>
    <p:sldLayoutId id="2147483678" r:id="rId28"/>
    <p:sldLayoutId id="2147483690" r:id="rId29"/>
    <p:sldLayoutId id="2147483679" r:id="rId30"/>
    <p:sldLayoutId id="2147483712" r:id="rId31"/>
    <p:sldLayoutId id="2147483672" r:id="rId32"/>
    <p:sldLayoutId id="2147483711" r:id="rId33"/>
    <p:sldLayoutId id="2147483683" r:id="rId34"/>
    <p:sldLayoutId id="2147483710" r:id="rId35"/>
    <p:sldLayoutId id="2147483671" r:id="rId36"/>
    <p:sldLayoutId id="2147483691" r:id="rId37"/>
    <p:sldLayoutId id="2147483663" r:id="rId38"/>
    <p:sldLayoutId id="2147483708" r:id="rId39"/>
    <p:sldLayoutId id="2147483662" r:id="rId40"/>
    <p:sldLayoutId id="2147483709" r:id="rId41"/>
    <p:sldLayoutId id="2147483674" r:id="rId42"/>
    <p:sldLayoutId id="2147483692" r:id="rId43"/>
    <p:sldLayoutId id="2147483682" r:id="rId44"/>
    <p:sldLayoutId id="2147483720" r:id="rId45"/>
    <p:sldLayoutId id="2147483665" r:id="rId46"/>
    <p:sldLayoutId id="2147483721" r:id="rId47"/>
    <p:sldLayoutId id="2147483687" r:id="rId48"/>
    <p:sldLayoutId id="2147483728" r:id="rId49"/>
    <p:sldLayoutId id="2147483681" r:id="rId50"/>
    <p:sldLayoutId id="2147483722" r:id="rId51"/>
    <p:sldLayoutId id="2147483706" r:id="rId52"/>
    <p:sldLayoutId id="2147483723" r:id="rId53"/>
    <p:sldLayoutId id="2147483740" r:id="rId54"/>
    <p:sldLayoutId id="2147483741" r:id="rId55"/>
    <p:sldLayoutId id="2147483742" r:id="rId56"/>
    <p:sldLayoutId id="2147483743" r:id="rId57"/>
    <p:sldLayoutId id="2147483744" r:id="rId58"/>
    <p:sldLayoutId id="2147483745" r:id="rId59"/>
    <p:sldLayoutId id="2147483746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June 27, 2024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spc="-100" dirty="0"/>
              <a:t>Outreach Luncheon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9C0706-0136-2FBD-DA52-00B7649CD9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75" r="16675"/>
          <a:stretch/>
        </p:blipFill>
        <p:spPr/>
      </p:pic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2DD1FDC-7B21-163F-A09B-688160A56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918" y="2073275"/>
            <a:ext cx="3276911" cy="6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6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685117-F0F9-5689-40D4-4E41D12E38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AFD40A2-A9FC-1BC8-1DC1-3A89F30866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4937211" cy="1325563"/>
          </a:xfrm>
        </p:spPr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61842A-F4F4-4AC3-DB8A-201A86A07524}"/>
              </a:ext>
            </a:extLst>
          </p:cNvPr>
          <p:cNvSpPr txBox="1">
            <a:spLocks/>
          </p:cNvSpPr>
          <p:nvPr/>
        </p:nvSpPr>
        <p:spPr>
          <a:xfrm>
            <a:off x="510509" y="1181752"/>
            <a:ext cx="5368710" cy="4720533"/>
          </a:xfr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latin typeface="+mj-lt"/>
              </a:rPr>
              <a:t>Irvine Lake Improvement Project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Replace outlet tower and spillway     at Santiago Creek Dam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Restore lake to full capacity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j-lt"/>
              </a:rPr>
              <a:t>Overall safer facility that will    increase reliability for years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6E7967E-3349-FA0A-F114-ECEC988B64EC}"/>
              </a:ext>
            </a:extLst>
          </p:cNvPr>
          <p:cNvSpPr txBox="1">
            <a:spLocks/>
          </p:cNvSpPr>
          <p:nvPr/>
        </p:nvSpPr>
        <p:spPr>
          <a:xfrm>
            <a:off x="7397262" y="6295028"/>
            <a:ext cx="2338756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irvinelakeproject.com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D5BDA04-9C25-DF6F-FE9A-AA1CCE40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06" y="5657255"/>
            <a:ext cx="1014045" cy="10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DE0750-18A6-A4F3-E6D3-97628386AD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4649" t="40" r="10351" b="-40"/>
          <a:stretch/>
        </p:blipFill>
        <p:spPr>
          <a:xfrm>
            <a:off x="5721855" y="988536"/>
            <a:ext cx="4884848" cy="48848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DA9AA5-39F1-0599-EBE0-9D7E4225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29E9A-D0E4-592A-F5F9-00527CCFF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988536"/>
            <a:ext cx="4665662" cy="4720533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/>
              <a:t>Facility Rehabilitation             and Replacement Projects:</a:t>
            </a:r>
          </a:p>
          <a:p>
            <a:r>
              <a:rPr lang="en-US" dirty="0"/>
              <a:t>Pump stations</a:t>
            </a:r>
          </a:p>
          <a:p>
            <a:r>
              <a:rPr lang="en-US" dirty="0"/>
              <a:t>Wellhead facilities</a:t>
            </a:r>
          </a:p>
          <a:p>
            <a:r>
              <a:rPr lang="en-US" dirty="0"/>
              <a:t>Water storage tanks</a:t>
            </a:r>
          </a:p>
          <a:p>
            <a:r>
              <a:rPr lang="en-US" dirty="0"/>
              <a:t>Miles of pipelines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97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663101"/>
            <a:ext cx="5340258" cy="431825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latin typeface="+mj-lt"/>
                <a:ea typeface="Times New Roman" panose="02020603050405020304" pitchFamily="18" charset="0"/>
              </a:rPr>
              <a:t>Banking depository services RFP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Remote d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eposit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L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oc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kbox services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Money market sweep vehicles for   excess cash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effectLst/>
                <a:latin typeface="+mj-lt"/>
                <a:ea typeface="Times New Roman" panose="02020603050405020304" pitchFamily="18" charset="0"/>
              </a:rPr>
              <a:t>ERP</a:t>
            </a:r>
            <a:r>
              <a:rPr lang="en-US" b="1" dirty="0">
                <a:latin typeface="+mj-lt"/>
                <a:ea typeface="Times New Roman" panose="02020603050405020304" pitchFamily="18" charset="0"/>
              </a:rPr>
              <a:t>-CIS software selection RFP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Consultant services to assist with selection of: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Enterprise Resource Planning (Finance, Procurement, Human Resources)</a:t>
            </a:r>
          </a:p>
          <a:p>
            <a:pPr lvl="2">
              <a:spcBef>
                <a:spcPts val="120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Customer Information System software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Picture Placeholder 5" descr="A group of people sitting at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178" b="4178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6307353" cy="625314"/>
          </a:xfrm>
        </p:spPr>
        <p:txBody>
          <a:bodyPr/>
          <a:lstStyle/>
          <a:p>
            <a:r>
              <a:rPr lang="en-US" dirty="0"/>
              <a:t>Finance </a:t>
            </a:r>
            <a:br>
              <a:rPr lang="en-US" dirty="0"/>
            </a:br>
            <a:r>
              <a:rPr lang="en-US" dirty="0"/>
              <a:t>&amp;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387636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4269F88-F32D-4442-AADC-4925718C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35" y="1381747"/>
            <a:ext cx="5220978" cy="459960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effectLst/>
                <a:latin typeface="+mj-lt"/>
                <a:ea typeface="Times New Roman" panose="02020603050405020304" pitchFamily="18" charset="0"/>
              </a:rPr>
              <a:t>Computer network redesign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Network equipment &amp; services  to improve resilience, security, performance, mobility and integration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effectLst/>
                <a:latin typeface="+mj-lt"/>
                <a:ea typeface="Times New Roman" panose="02020603050405020304" pitchFamily="18" charset="0"/>
              </a:rPr>
              <a:t>Enterprise applications support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As-needed IT support for enterprise applications and to help with peak workloads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effectLst/>
                <a:latin typeface="+mj-lt"/>
                <a:ea typeface="Times New Roman" panose="02020603050405020304" pitchFamily="18" charset="0"/>
              </a:rPr>
              <a:t>Cybersec</a:t>
            </a:r>
            <a:r>
              <a:rPr lang="en-US" b="1" dirty="0">
                <a:latin typeface="+mj-lt"/>
                <a:ea typeface="Times New Roman" panose="02020603050405020304" pitchFamily="18" charset="0"/>
              </a:rPr>
              <a:t>urity improvements</a:t>
            </a:r>
          </a:p>
          <a:p>
            <a:pPr lvl="1">
              <a:spcBef>
                <a:spcPts val="0"/>
              </a:spcBef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Various efforts to continuously improve cy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ber protection for the District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ED15F43-887A-48EC-B6E4-BFB2D7F38E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311" r="19311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19" y="267731"/>
            <a:ext cx="5796845" cy="625314"/>
          </a:xfrm>
        </p:spPr>
        <p:txBody>
          <a:bodyPr/>
          <a:lstStyle/>
          <a:p>
            <a:r>
              <a:rPr lang="en-US" dirty="0"/>
              <a:t>Finance </a:t>
            </a:r>
            <a:br>
              <a:rPr lang="en-US" dirty="0"/>
            </a:br>
            <a:r>
              <a:rPr lang="en-US" dirty="0"/>
              <a:t>&amp; Administration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59944-1EF1-1BDE-668F-B9142CF840AE}"/>
              </a:ext>
            </a:extLst>
          </p:cNvPr>
          <p:cNvSpPr txBox="1"/>
          <p:nvPr/>
        </p:nvSpPr>
        <p:spPr>
          <a:xfrm>
            <a:off x="234462" y="1469292"/>
            <a:ext cx="195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FCF6C-5144-2F9C-8B1B-E7BBFE43ABB1}"/>
              </a:ext>
            </a:extLst>
          </p:cNvPr>
          <p:cNvSpPr txBox="1"/>
          <p:nvPr/>
        </p:nvSpPr>
        <p:spPr>
          <a:xfrm>
            <a:off x="237635" y="2899507"/>
            <a:ext cx="1953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1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E8F9784-ECC6-54AC-FDE7-95BA4BB236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2873F-DA7C-A8BA-3B54-7363FE22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51943C-73FB-4D1C-7AA3-5911F83853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356" y="898149"/>
            <a:ext cx="5331145" cy="491737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Website redesign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3-D educational displays and graphic wall wraps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Outdoor signs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Water-efficiency and water-quality outreach campaigns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Paid media: social, connected TV, video, streaming audio, etc.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Sustainable, branded promotional products</a:t>
            </a:r>
          </a:p>
        </p:txBody>
      </p:sp>
    </p:spTree>
    <p:extLst>
      <p:ext uri="{BB962C8B-B14F-4D97-AF65-F5344CB8AC3E}">
        <p14:creationId xmlns:p14="http://schemas.microsoft.com/office/powerpoint/2010/main" val="318291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title" idx="4294967295"/>
          </p:nvPr>
        </p:nvSpPr>
        <p:spPr>
          <a:xfrm>
            <a:off x="4753527" y="3989196"/>
            <a:ext cx="3939346" cy="7150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339AD634-F54E-7833-440A-214E450E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00" y="785105"/>
            <a:ext cx="10383555" cy="1953008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27D927AC-921A-2415-B602-25B5A54B6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058" y="4117167"/>
            <a:ext cx="1496590" cy="149659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FF24CCF-131E-B08A-BF86-06DF50EA4F72}"/>
              </a:ext>
            </a:extLst>
          </p:cNvPr>
          <p:cNvSpPr txBox="1">
            <a:spLocks/>
          </p:cNvSpPr>
          <p:nvPr/>
        </p:nvSpPr>
        <p:spPr>
          <a:xfrm>
            <a:off x="8534368" y="5613757"/>
            <a:ext cx="305597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Get Connected</a:t>
            </a:r>
          </a:p>
        </p:txBody>
      </p:sp>
    </p:spTree>
    <p:extLst>
      <p:ext uri="{BB962C8B-B14F-4D97-AF65-F5344CB8AC3E}">
        <p14:creationId xmlns:p14="http://schemas.microsoft.com/office/powerpoint/2010/main" val="8121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6FB183D4-4D36-B800-FA56-9934FD3E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22" y="2350768"/>
            <a:ext cx="10383555" cy="19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9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RECOGNITION PROGRAM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D941D9-91AD-29CC-C119-1B1CB2B62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083"/>
          <a:stretch/>
        </p:blipFill>
        <p:spPr>
          <a:xfrm>
            <a:off x="515938" y="944658"/>
            <a:ext cx="10830911" cy="62759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422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81617-038C-ADC3-3E3E-96C6DE7B2F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ED5E0-4F0A-E496-12B7-A9173D89B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75" y="1521076"/>
            <a:ext cx="5151736" cy="415081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800" dirty="0"/>
              <a:t>Recognizes water efficiency efforts of business and landscape customers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WaterStar businesses featured on IRWD website and promoted through IRWD outreach materials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Have use of WaterStar logo on their print materials and website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First to know about new IRWD programs and incentives</a:t>
            </a:r>
          </a:p>
        </p:txBody>
      </p:sp>
      <p:pic>
        <p:nvPicPr>
          <p:cNvPr id="16" name="Picture Placeholder 15" descr="A couple of me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0871BB5E-E470-62E5-AA1C-6B8E8643B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615" r="13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21B2E-0BD7-0C27-4316-53721471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20040"/>
            <a:ext cx="5174758" cy="967392"/>
          </a:xfrm>
        </p:spPr>
        <p:txBody>
          <a:bodyPr/>
          <a:lstStyle/>
          <a:p>
            <a:r>
              <a:rPr lang="en-US" dirty="0"/>
              <a:t>WaterStar Business Recognition Program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B41CCC-0C3E-4586-FFD3-5A288FE5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238F4A-F1CD-CAF4-9EAD-2BCDD3DE87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F96B7-13FE-857C-7A92-E0581FB9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320040"/>
            <a:ext cx="7197841" cy="483843"/>
          </a:xfrm>
        </p:spPr>
        <p:txBody>
          <a:bodyPr/>
          <a:lstStyle/>
          <a:p>
            <a:r>
              <a:rPr lang="en-US" dirty="0"/>
              <a:t>WaterStar Program Incentives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EEC2A-02FF-7087-B234-E81141E6BFA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5939" y="1011188"/>
            <a:ext cx="5036962" cy="334683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Rebates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Plumbing fixtures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Irrigation equipment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faucet aerators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site survey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Free water use reports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Monitor trends 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savings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EB21AE-3954-B148-899D-ED604C5FE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BF3395-83C8-01E3-A0EF-505A9AAC4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775" r="21775"/>
          <a:stretch/>
        </p:blipFill>
        <p:spPr bwMode="auto">
          <a:xfrm>
            <a:off x="6286500" y="654189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Placeholder 8" descr="A picture containing text, outdoor, car, sign&#10;&#10;Description automatically generated">
            <a:extLst>
              <a:ext uri="{FF2B5EF4-FFF2-40B4-BE49-F238E27FC236}">
                <a16:creationId xmlns:a16="http://schemas.microsoft.com/office/drawing/2014/main" id="{FE37AD8A-27DB-CB8B-5EA8-46A7616472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1775" r="2177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324268-81FC-37B9-2C2E-79002436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Eligible Businesses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A076B-0702-3A47-0025-F6FC8ACA509D}"/>
              </a:ext>
            </a:extLst>
          </p:cNvPr>
          <p:cNvSpPr>
            <a:spLocks noGrp="1"/>
          </p:cNvSpPr>
          <p:nvPr>
            <p:ph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Plumbing fixtures comply with California plumbing code</a:t>
            </a:r>
          </a:p>
          <a:p>
            <a:pPr>
              <a:spcBef>
                <a:spcPts val="1200"/>
              </a:spcBef>
            </a:pPr>
            <a:r>
              <a:rPr lang="en-US" dirty="0"/>
              <a:t>Process water use efficiency </a:t>
            </a:r>
          </a:p>
          <a:p>
            <a:pPr>
              <a:spcBef>
                <a:spcPts val="1200"/>
              </a:spcBef>
            </a:pPr>
            <a:r>
              <a:rPr lang="en-US" dirty="0"/>
              <a:t>Irrigation system complies with Model Water Efficient Landscape Ordinance </a:t>
            </a:r>
          </a:p>
          <a:p>
            <a:pPr>
              <a:spcBef>
                <a:spcPts val="1200"/>
              </a:spcBef>
            </a:pPr>
            <a:r>
              <a:rPr lang="en-US" dirty="0"/>
              <a:t>Use of recycled water </a:t>
            </a:r>
          </a:p>
          <a:p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4BA12-D7E8-3EA0-6FB1-012706F3C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33" y="-379909"/>
            <a:ext cx="943228" cy="15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4F2A-D5B5-A11C-C2AD-019EBF5C9E5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5937" y="632467"/>
            <a:ext cx="11160123" cy="1109469"/>
          </a:xfrm>
        </p:spPr>
        <p:txBody>
          <a:bodyPr/>
          <a:lstStyle/>
          <a:p>
            <a:endParaRPr lang="en-US" sz="2400" b="1" dirty="0"/>
          </a:p>
          <a:p>
            <a:endParaRPr lang="en-US" dirty="0"/>
          </a:p>
          <a:p>
            <a:endParaRPr lang="en-US" sz="2400" b="1" dirty="0"/>
          </a:p>
          <a:p>
            <a:r>
              <a:rPr lang="en-US" sz="2800" b="1" dirty="0"/>
              <a:t>Saving more than 500 million gallons a year combined 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CCC77E-0F58-CBD2-4EEC-01582E6A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WaterStar Businesses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02D33-94E8-7C79-A29B-9B859F4EF3B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466491" y="1725371"/>
            <a:ext cx="3258225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Hoag Hospital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Hyatt House Irvine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Hyatt Regency Irvine</a:t>
            </a:r>
          </a:p>
          <a:p>
            <a:pPr>
              <a:spcBef>
                <a:spcPts val="600"/>
              </a:spcBef>
            </a:pPr>
            <a:r>
              <a:rPr lang="en-US" sz="2000" dirty="0" err="1"/>
              <a:t>Imuraya</a:t>
            </a:r>
            <a:r>
              <a:rPr lang="en-US" sz="2000" dirty="0"/>
              <a:t> USA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Karma Automotive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Kawasaki Motors USA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KIA Design Center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KIA Motors America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Masimo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Masimo Alton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Parker Meggitt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Prudential Overall Supply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9866E-6C89-EC0F-8FE6-1CDC487DF4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5144" y="1733654"/>
            <a:ext cx="3952141" cy="44063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Abbott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Bandai Namco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Canon USA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Capital Group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Chapman University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Checkered Flag Express Car Wash</a:t>
            </a:r>
          </a:p>
          <a:p>
            <a:pPr>
              <a:spcBef>
                <a:spcPts val="600"/>
              </a:spcBef>
            </a:pPr>
            <a:r>
              <a:rPr lang="en-US" sz="2000" dirty="0" err="1"/>
              <a:t>Crean</a:t>
            </a:r>
            <a:r>
              <a:rPr lang="en-US" sz="2000" dirty="0"/>
              <a:t> Lutheran High School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Fast 5Xpress Car Wash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Great Park Ice and 5 Point Arena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Hampton Inn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Hilton Garden Inn</a:t>
            </a:r>
          </a:p>
          <a:p>
            <a:pPr marL="0" indent="0">
              <a:spcBef>
                <a:spcPts val="800"/>
              </a:spcBef>
              <a:buNone/>
            </a:pPr>
            <a:endParaRPr lang="en-US" sz="24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6D127-11A5-DD77-5117-F1C4DCEFF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45"/>
          <a:stretch/>
        </p:blipFill>
        <p:spPr>
          <a:xfrm>
            <a:off x="10246812" y="0"/>
            <a:ext cx="943228" cy="142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C8AD3-D663-7DE6-231A-2A7C9BBC6526}"/>
              </a:ext>
            </a:extLst>
          </p:cNvPr>
          <p:cNvSpPr txBox="1"/>
          <p:nvPr/>
        </p:nvSpPr>
        <p:spPr>
          <a:xfrm>
            <a:off x="7930910" y="1707896"/>
            <a:ext cx="27875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Shady Canyon Golf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Shimano 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Simpson Chevrolet    of Irvine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Tierra Verde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UC Irvine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2211 Michelson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BCD Tofu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Between the Rinks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Cucina Enoteca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8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BF6188D-42C9-4919-AF5B-3EF38A0F98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078" t="40" r="36722" b="-40"/>
          <a:stretch/>
        </p:blipFill>
        <p:spPr>
          <a:xfrm>
            <a:off x="5721855" y="988536"/>
            <a:ext cx="4884848" cy="48848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EAAED-F9BE-F358-C641-BBCC531C9C2C}"/>
              </a:ext>
            </a:extLst>
          </p:cNvPr>
          <p:cNvSpPr txBox="1">
            <a:spLocks/>
          </p:cNvSpPr>
          <p:nvPr/>
        </p:nvSpPr>
        <p:spPr>
          <a:xfrm>
            <a:off x="667512" y="2288571"/>
            <a:ext cx="3873491" cy="20908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-150" dirty="0"/>
              <a:t>Current     &amp; Upcoming Projects</a:t>
            </a:r>
            <a:br>
              <a:rPr lang="en-US" sz="4000" spc="-150" dirty="0"/>
            </a:br>
            <a:endParaRPr lang="en-US" sz="1800" spc="-150" dirty="0"/>
          </a:p>
        </p:txBody>
      </p:sp>
    </p:spTree>
    <p:extLst>
      <p:ext uri="{BB962C8B-B14F-4D97-AF65-F5344CB8AC3E}">
        <p14:creationId xmlns:p14="http://schemas.microsoft.com/office/powerpoint/2010/main" val="419792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1D9B-E47D-8B00-C336-6E637808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BE56-0C57-AA18-4C6F-044033C05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26" y="931318"/>
            <a:ext cx="4665662" cy="4720533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>
                <a:latin typeface="+mj-lt"/>
              </a:rPr>
              <a:t>Syphon Reservoir Improvement Project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Investment to increase capacity 10-fold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Allow IRWD to store more recycled water to meet seasonal and future needs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j-lt"/>
              </a:rPr>
              <a:t>Make community more          water resilient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2B351C-A241-834F-EBD0-323455AAE0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7753989A-BCD8-2F06-0305-C9C6E0AE1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r="32090"/>
          <a:stretch/>
        </p:blipFill>
        <p:spPr>
          <a:xfrm>
            <a:off x="5721966" y="988647"/>
            <a:ext cx="4884737" cy="4884737"/>
          </a:xfrm>
          <a:prstGeom prst="ellipse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0DB393D5-42C8-30C8-6894-0FB7E5E58E99}"/>
              </a:ext>
            </a:extLst>
          </p:cNvPr>
          <p:cNvSpPr txBox="1">
            <a:spLocks/>
          </p:cNvSpPr>
          <p:nvPr/>
        </p:nvSpPr>
        <p:spPr>
          <a:xfrm>
            <a:off x="6231754" y="6283303"/>
            <a:ext cx="3199461" cy="341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/>
              <a:t>syphonreservoirproject.com</a:t>
            </a:r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286F499-A42F-47DE-8251-52FDE862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9415" y="5651851"/>
            <a:ext cx="1014046" cy="1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3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080219.potx" id="{BD48DD20-03CC-4313-8D1E-B65EE2943E56}" vid="{412DE4E2-09C9-4156-BB36-2F1627331E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16c05727-aa75-4e4a-9b5f-8a80a1165891"/>
    <ds:schemaRef ds:uri="http://schemas.microsoft.com/office/infopath/2007/PartnerControls"/>
    <ds:schemaRef ds:uri="http://purl.org/dc/terms/"/>
    <ds:schemaRef ds:uri="71af3243-3dd4-4a8d-8c0d-dd76da1f02a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1312</TotalTime>
  <Words>499</Words>
  <Application>Microsoft Office PowerPoint</Application>
  <PresentationFormat>Widescreen</PresentationFormat>
  <Paragraphs>122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MT Std Medium</vt:lpstr>
      <vt:lpstr>Calibri</vt:lpstr>
      <vt:lpstr>Corbel</vt:lpstr>
      <vt:lpstr>Symbol</vt:lpstr>
      <vt:lpstr>Office Theme</vt:lpstr>
      <vt:lpstr>Outreach Luncheon</vt:lpstr>
      <vt:lpstr>PowerPoint Presentation</vt:lpstr>
      <vt:lpstr>BUSINESS RECOGNITION PROGRAM</vt:lpstr>
      <vt:lpstr>WaterStar Business Recognition Program </vt:lpstr>
      <vt:lpstr>WaterStar Program Incentives </vt:lpstr>
      <vt:lpstr>Eligible Businesses </vt:lpstr>
      <vt:lpstr>WaterStar Businesses </vt:lpstr>
      <vt:lpstr>PowerPoint Presentation</vt:lpstr>
      <vt:lpstr>Engineering</vt:lpstr>
      <vt:lpstr>Engineering</vt:lpstr>
      <vt:lpstr>Engineering</vt:lpstr>
      <vt:lpstr>Finance  &amp; administration</vt:lpstr>
      <vt:lpstr>Finance  &amp; Administration</vt:lpstr>
      <vt:lpstr>Communications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Denhaan</dc:creator>
  <cp:lastModifiedBy>Bob Denhaan</cp:lastModifiedBy>
  <cp:revision>107</cp:revision>
  <cp:lastPrinted>2024-06-24T21:27:28Z</cp:lastPrinted>
  <dcterms:created xsi:type="dcterms:W3CDTF">2021-07-26T23:35:10Z</dcterms:created>
  <dcterms:modified xsi:type="dcterms:W3CDTF">2024-06-27T16:33:06Z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