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75" r:id="rId5"/>
    <p:sldId id="765" r:id="rId6"/>
    <p:sldId id="744" r:id="rId7"/>
    <p:sldId id="769" r:id="rId8"/>
    <p:sldId id="275" r:id="rId9"/>
    <p:sldId id="771" r:id="rId10"/>
    <p:sldId id="773" r:id="rId11"/>
    <p:sldId id="443" r:id="rId12"/>
    <p:sldId id="778" r:id="rId13"/>
    <p:sldId id="776" r:id="rId14"/>
    <p:sldId id="701" r:id="rId15"/>
    <p:sldId id="777" r:id="rId16"/>
    <p:sldId id="767" r:id="rId17"/>
    <p:sldId id="774" r:id="rId18"/>
    <p:sldId id="768" r:id="rId19"/>
    <p:sldId id="780" r:id="rId20"/>
    <p:sldId id="703" r:id="rId2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  <p:cmAuthor id="3" name="Christine Compton" initials="CC" lastIdx="6" clrIdx="2">
    <p:extLst>
      <p:ext uri="{19B8F6BF-5375-455C-9EA6-DF929625EA0E}">
        <p15:presenceInfo xmlns:p15="http://schemas.microsoft.com/office/powerpoint/2012/main" userId="S::compton@irwd.com::9e90ebf1-d2b4-4eb8-a638-7bf47add64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52D"/>
    <a:srgbClr val="44A2C0"/>
    <a:srgbClr val="A8D4E2"/>
    <a:srgbClr val="CCFFFF"/>
    <a:srgbClr val="41CF41"/>
    <a:srgbClr val="0070C0"/>
    <a:srgbClr val="2D567B"/>
    <a:srgbClr val="6A357F"/>
    <a:srgbClr val="592A9E"/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0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8F7D554-A17A-43D8-944C-8FA91DE2AAFF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380ED47-F98C-4532-9E36-B3238C1322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3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04-04-2024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Enter Month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Canon USA installed water-efficient faucets, toilets and shower heads. They use recycled water for outdoor irrigation. Canon’s commitment to water efficiency has resulted in saving more than 7 million gallons of water each year.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has saved them over $15,000 annually.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031DC-A0D5-C549-818E-C2AF299507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6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096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0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The importance of water banking.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1200" dirty="0"/>
              <a:t>Water banking adds to the District’s resiliency, storing water in wet years for use in emergencies.</a:t>
            </a:r>
            <a:endParaRPr lang="en-US" dirty="0"/>
          </a:p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2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323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37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dark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 object 16">
            <a:extLst>
              <a:ext uri="{FF2B5EF4-FFF2-40B4-BE49-F238E27FC236}">
                <a16:creationId xmlns:a16="http://schemas.microsoft.com/office/drawing/2014/main" id="{8B042D0F-1658-43BB-9C22-56958A982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58600" h="6556375">
                <a:moveTo>
                  <a:pt x="11658600" y="0"/>
                </a:moveTo>
                <a:lnTo>
                  <a:pt x="0" y="0"/>
                </a:lnTo>
                <a:lnTo>
                  <a:pt x="0" y="6556248"/>
                </a:lnTo>
                <a:lnTo>
                  <a:pt x="11658600" y="6556248"/>
                </a:lnTo>
                <a:lnTo>
                  <a:pt x="116586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080"/>
              </a:highlight>
            </a:endParaRP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F21FF6CD-0449-410A-8E28-813E337AD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074" y="2398255"/>
            <a:ext cx="10098406" cy="13939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/ Intro Slide</a:t>
            </a:r>
            <a:endParaRPr lang="en-IN"/>
          </a:p>
        </p:txBody>
      </p:sp>
      <p:pic>
        <p:nvPicPr>
          <p:cNvPr id="29" name="logo">
            <a:extLst>
              <a:ext uri="{FF2B5EF4-FFF2-40B4-BE49-F238E27FC236}">
                <a16:creationId xmlns:a16="http://schemas.microsoft.com/office/drawing/2014/main" id="{0A8BEE2B-FEB5-4C9A-B3B4-629FF5EA6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30291" y="813417"/>
            <a:ext cx="1956798" cy="572036"/>
          </a:xfrm>
          <a:prstGeom prst="rect">
            <a:avLst/>
          </a:prstGeom>
        </p:spPr>
      </p:pic>
      <p:sp>
        <p:nvSpPr>
          <p:cNvPr id="30" name="content placeholder">
            <a:extLst>
              <a:ext uri="{FF2B5EF4-FFF2-40B4-BE49-F238E27FC236}">
                <a16:creationId xmlns:a16="http://schemas.microsoft.com/office/drawing/2014/main" id="{C9B7A854-ACB3-4DBD-8731-06EC89C514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1073" y="3817620"/>
            <a:ext cx="10098405" cy="978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/ subhead</a:t>
            </a:r>
            <a:endParaRPr lang="en-IN"/>
          </a:p>
        </p:txBody>
      </p:sp>
      <p:sp>
        <p:nvSpPr>
          <p:cNvPr id="31" name="content placeholder">
            <a:extLst>
              <a:ext uri="{FF2B5EF4-FFF2-40B4-BE49-F238E27FC236}">
                <a16:creationId xmlns:a16="http://schemas.microsoft.com/office/drawing/2014/main" id="{63CCAEFF-A9CE-4AEC-9AFA-F4C50725E1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1073" y="4801179"/>
            <a:ext cx="10098405" cy="9489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5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large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8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arge grey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13" name="small grey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0" name="white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2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345CD202-F65E-2243-98E8-79FA2A20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A5DFD49-90B3-479D-A833-78B6690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8635F802-8B24-41AD-8DE2-D189E629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985E0EE4-A518-4CC1-83B5-66E981A1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29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1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5DAD4F-C445-449F-B24D-7C368372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CC1F7B-9BD0-4F91-98A1-9FC6A8B2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3B0557A-E227-4E44-B500-687FCF96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C17371C0-7BA2-9743-999C-2AF1FA6C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8EC11-266F-488C-999D-341989CA40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49F582F-BC97-8E41-8F36-F7930D09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C0AAC2DB-0B52-4147-B413-A1A0138D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DD537-232B-4A8C-BD16-276AC40C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0B1745-4F43-413B-8017-5BFC174BD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14C090-367F-4215-82F8-04D2EF0AE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53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EFE264-54B0-4A2B-897E-5845FFDB0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9466980-1B24-440F-823E-09A28839F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hidden="1">
            <a:extLst>
              <a:ext uri="{FF2B5EF4-FFF2-40B4-BE49-F238E27FC236}">
                <a16:creationId xmlns:a16="http://schemas.microsoft.com/office/drawing/2014/main" id="{23678BAF-4EAE-4045-BB67-803E58AB8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57D231-67E0-4E1A-BF1A-65082AAC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5" name="left content placeholder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left subhead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D08392D0-867A-D14F-AEF7-E469EE55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right content placeholder">
            <a:extLst>
              <a:ext uri="{FF2B5EF4-FFF2-40B4-BE49-F238E27FC236}">
                <a16:creationId xmlns:a16="http://schemas.microsoft.com/office/drawing/2014/main" id="{C6793FAD-C9C9-7249-BDB9-8D1AE375703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ight subhead">
            <a:extLst>
              <a:ext uri="{FF2B5EF4-FFF2-40B4-BE49-F238E27FC236}">
                <a16:creationId xmlns:a16="http://schemas.microsoft.com/office/drawing/2014/main" id="{500F4636-96F2-A142-AD01-4B26107934A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8DC5C8-3702-4761-BD7E-4676DA4FD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left content placeholder">
            <a:extLst>
              <a:ext uri="{FF2B5EF4-FFF2-40B4-BE49-F238E27FC236}">
                <a16:creationId xmlns:a16="http://schemas.microsoft.com/office/drawing/2014/main" id="{C35FE240-3FA9-A542-A31E-EA74E055CB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left subhead">
            <a:extLst>
              <a:ext uri="{FF2B5EF4-FFF2-40B4-BE49-F238E27FC236}">
                <a16:creationId xmlns:a16="http://schemas.microsoft.com/office/drawing/2014/main" id="{D3B8D26A-5637-FD44-994B-92B914357F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71B7D93F-BCA3-9B44-921A-FCD12422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3" name="right content placeholder">
            <a:extLst>
              <a:ext uri="{FF2B5EF4-FFF2-40B4-BE49-F238E27FC236}">
                <a16:creationId xmlns:a16="http://schemas.microsoft.com/office/drawing/2014/main" id="{04F2F4C5-5110-0041-9A58-B29862619F9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ight subhead">
            <a:extLst>
              <a:ext uri="{FF2B5EF4-FFF2-40B4-BE49-F238E27FC236}">
                <a16:creationId xmlns:a16="http://schemas.microsoft.com/office/drawing/2014/main" id="{6ECAA667-F4D7-D841-8A35-B623B34722E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7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5687F7-D7B2-4817-9A21-AEDFBEE24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9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3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4004C35-B830-4CA2-8052-A898C2420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10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938F971-E2E7-4519-863C-CC9F9F69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BA7757-D63B-41C6-81CE-57C7339F7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subhead 4"/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ubhead 3"/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ubhead 2"/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subhead 1"/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78ADB5-EC51-4AE4-A522-9B378F85E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2" name="title">
            <a:extLst>
              <a:ext uri="{FF2B5EF4-FFF2-40B4-BE49-F238E27FC236}">
                <a16:creationId xmlns:a16="http://schemas.microsoft.com/office/drawing/2014/main" id="{C48C8F40-34D5-43B7-9597-9EFDF6D8C370}"/>
              </a:ext>
            </a:extLst>
          </p:cNvPr>
          <p:cNvSpPr txBox="1">
            <a:spLocks/>
          </p:cNvSpPr>
          <p:nvPr userDrawn="1"/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6078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52" b="40013"/>
          <a:stretch/>
        </p:blipFill>
        <p:spPr>
          <a:xfrm flipH="1">
            <a:off x="4419600" y="-8710"/>
            <a:ext cx="7772400" cy="6873967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3D7251A-B3BB-CA4C-A76F-1DC00009626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subhead 4">
            <a:extLst>
              <a:ext uri="{FF2B5EF4-FFF2-40B4-BE49-F238E27FC236}">
                <a16:creationId xmlns:a16="http://schemas.microsoft.com/office/drawing/2014/main" id="{114CBF60-A5A9-744C-AE11-0A1A463E65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D189C8A7-AD72-A344-90BC-8A3F8AE638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ubhead 3">
            <a:extLst>
              <a:ext uri="{FF2B5EF4-FFF2-40B4-BE49-F238E27FC236}">
                <a16:creationId xmlns:a16="http://schemas.microsoft.com/office/drawing/2014/main" id="{3DDEBF90-0CF3-D841-A6E0-97B259173D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824068F-4278-484A-8230-8B2618DBE04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subhead 2">
            <a:extLst>
              <a:ext uri="{FF2B5EF4-FFF2-40B4-BE49-F238E27FC236}">
                <a16:creationId xmlns:a16="http://schemas.microsoft.com/office/drawing/2014/main" id="{CD70B9FC-5099-3548-A0CA-6A3C83E2E5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0F9C7D60-F14C-A248-AA84-84C15133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subhead 1">
            <a:extLst>
              <a:ext uri="{FF2B5EF4-FFF2-40B4-BE49-F238E27FC236}">
                <a16:creationId xmlns:a16="http://schemas.microsoft.com/office/drawing/2014/main" id="{A1AECB7D-E0AC-0045-9E87-5F2D0ADB5B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FF959A-7DC7-42A6-9F2F-64DEF25A8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1" name="title">
            <a:extLst>
              <a:ext uri="{FF2B5EF4-FFF2-40B4-BE49-F238E27FC236}">
                <a16:creationId xmlns:a16="http://schemas.microsoft.com/office/drawing/2014/main" id="{039D120B-DC14-4C75-9288-72CA88C7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82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0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9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big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25416" b="38836"/>
          <a:stretch/>
        </p:blipFill>
        <p:spPr>
          <a:xfrm flipH="1">
            <a:off x="-2" y="-1"/>
            <a:ext cx="6216971" cy="6857997"/>
          </a:xfrm>
          <a:prstGeom prst="rect">
            <a:avLst/>
          </a:prstGeom>
        </p:spPr>
      </p:pic>
      <p:pic>
        <p:nvPicPr>
          <p:cNvPr id="20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59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2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590" b="38232"/>
          <a:stretch/>
        </p:blipFill>
        <p:spPr>
          <a:xfrm flipH="1">
            <a:off x="-1" y="0"/>
            <a:ext cx="6216970" cy="6850744"/>
          </a:xfrm>
          <a:prstGeom prst="rect">
            <a:avLst/>
          </a:prstGeom>
        </p:spPr>
      </p:pic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476" b="38017"/>
          <a:stretch/>
        </p:blipFill>
        <p:spPr>
          <a:xfrm flipH="1">
            <a:off x="-9526" y="0"/>
            <a:ext cx="6226496" cy="6879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1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04065-34C3-8615-458E-E182FA95C3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2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47693"/>
            <a:ext cx="1680440" cy="3391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030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0367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FEEE2-C06C-BB0A-F24D-AAB5798A2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ison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5486400"/>
            <a:ext cx="12192000" cy="106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43000"/>
            <a:ext cx="12192000" cy="4343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9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pic>
        <p:nvPicPr>
          <p:cNvPr id="11" name="small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6D186A-B47E-B746-A52F-D9C0A27AB1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865" y="3207406"/>
            <a:ext cx="8882271" cy="443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cap="all" spc="1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HEADLINE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2D4C78-73D2-6C49-A557-2F907A224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535" y="681037"/>
            <a:ext cx="4528930" cy="3159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Subject header</a:t>
            </a:r>
          </a:p>
        </p:txBody>
      </p:sp>
    </p:spTree>
    <p:extLst>
      <p:ext uri="{BB962C8B-B14F-4D97-AF65-F5344CB8AC3E}">
        <p14:creationId xmlns:p14="http://schemas.microsoft.com/office/powerpoint/2010/main" val="21529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693" r:id="rId2"/>
    <p:sldLayoutId id="2147483719" r:id="rId3"/>
    <p:sldLayoutId id="2147483676" r:id="rId4"/>
    <p:sldLayoutId id="2147483718" r:id="rId5"/>
    <p:sldLayoutId id="2147483650" r:id="rId6"/>
    <p:sldLayoutId id="2147483717" r:id="rId7"/>
    <p:sldLayoutId id="2147483686" r:id="rId8"/>
    <p:sldLayoutId id="2147483724" r:id="rId9"/>
    <p:sldLayoutId id="2147483666" r:id="rId10"/>
    <p:sldLayoutId id="2147483716" r:id="rId11"/>
    <p:sldLayoutId id="2147483649" r:id="rId12"/>
    <p:sldLayoutId id="2147483715" r:id="rId13"/>
    <p:sldLayoutId id="2147483684" r:id="rId14"/>
    <p:sldLayoutId id="2147483725" r:id="rId15"/>
    <p:sldLayoutId id="2147483677" r:id="rId16"/>
    <p:sldLayoutId id="2147483714" r:id="rId17"/>
    <p:sldLayoutId id="2147483661" r:id="rId18"/>
    <p:sldLayoutId id="2147483713" r:id="rId19"/>
    <p:sldLayoutId id="2147483685" r:id="rId20"/>
    <p:sldLayoutId id="2147483726" r:id="rId21"/>
    <p:sldLayoutId id="2147483668" r:id="rId22"/>
    <p:sldLayoutId id="2147483707" r:id="rId23"/>
    <p:sldLayoutId id="2147483654" r:id="rId24"/>
    <p:sldLayoutId id="2147483689" r:id="rId25"/>
    <p:sldLayoutId id="2147483688" r:id="rId26"/>
    <p:sldLayoutId id="2147483727" r:id="rId27"/>
    <p:sldLayoutId id="2147483678" r:id="rId28"/>
    <p:sldLayoutId id="2147483690" r:id="rId29"/>
    <p:sldLayoutId id="2147483679" r:id="rId30"/>
    <p:sldLayoutId id="2147483712" r:id="rId31"/>
    <p:sldLayoutId id="2147483672" r:id="rId32"/>
    <p:sldLayoutId id="2147483711" r:id="rId33"/>
    <p:sldLayoutId id="2147483683" r:id="rId34"/>
    <p:sldLayoutId id="2147483710" r:id="rId35"/>
    <p:sldLayoutId id="2147483671" r:id="rId36"/>
    <p:sldLayoutId id="2147483691" r:id="rId37"/>
    <p:sldLayoutId id="2147483663" r:id="rId38"/>
    <p:sldLayoutId id="2147483708" r:id="rId39"/>
    <p:sldLayoutId id="2147483662" r:id="rId40"/>
    <p:sldLayoutId id="2147483709" r:id="rId41"/>
    <p:sldLayoutId id="2147483674" r:id="rId42"/>
    <p:sldLayoutId id="2147483692" r:id="rId43"/>
    <p:sldLayoutId id="2147483682" r:id="rId44"/>
    <p:sldLayoutId id="2147483720" r:id="rId45"/>
    <p:sldLayoutId id="2147483665" r:id="rId46"/>
    <p:sldLayoutId id="2147483721" r:id="rId47"/>
    <p:sldLayoutId id="2147483687" r:id="rId48"/>
    <p:sldLayoutId id="2147483728" r:id="rId49"/>
    <p:sldLayoutId id="2147483681" r:id="rId50"/>
    <p:sldLayoutId id="2147483722" r:id="rId51"/>
    <p:sldLayoutId id="2147483706" r:id="rId52"/>
    <p:sldLayoutId id="2147483723" r:id="rId53"/>
    <p:sldLayoutId id="2147483739" r:id="rId54"/>
    <p:sldLayoutId id="2147483740" r:id="rId55"/>
    <p:sldLayoutId id="2147483741" r:id="rId56"/>
    <p:sldLayoutId id="2147483742" r:id="rId57"/>
    <p:sldLayoutId id="2147483743" r:id="rId58"/>
    <p:sldLayoutId id="2147483744" r:id="rId59"/>
    <p:sldLayoutId id="2147483745" r:id="rId60"/>
    <p:sldLayoutId id="2147483746" r:id="rId6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June 21, 2023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spc="-100" dirty="0"/>
              <a:t>Business Outreach Luncheon</a:t>
            </a:r>
          </a:p>
        </p:txBody>
      </p:sp>
      <p:pic>
        <p:nvPicPr>
          <p:cNvPr id="10" name="Picture Placeholder 9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9C9C0706-0136-2FBD-DA52-00B7649CD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665" r="16665"/>
          <a:stretch/>
        </p:blipFill>
        <p:spPr/>
      </p:pic>
    </p:spTree>
    <p:extLst>
      <p:ext uri="{BB962C8B-B14F-4D97-AF65-F5344CB8AC3E}">
        <p14:creationId xmlns:p14="http://schemas.microsoft.com/office/powerpoint/2010/main" val="264476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685117-F0F9-5689-40D4-4E41D12E38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AFD40A2-A9FC-1BC8-1DC1-3A89F30866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4937211" cy="1325563"/>
          </a:xfrm>
        </p:spPr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61842A-F4F4-4AC3-DB8A-201A86A07524}"/>
              </a:ext>
            </a:extLst>
          </p:cNvPr>
          <p:cNvSpPr txBox="1">
            <a:spLocks/>
          </p:cNvSpPr>
          <p:nvPr/>
        </p:nvSpPr>
        <p:spPr>
          <a:xfrm>
            <a:off x="510509" y="1181752"/>
            <a:ext cx="5368710" cy="4720533"/>
          </a:xfr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+mj-lt"/>
              </a:rPr>
              <a:t>Irvine Lake Improvement Project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Replace outlet tower and   spillway at Santiago Creek Dam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Restore lake to full capacity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Will be designed using Risk Informed Decision Making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j-lt"/>
              </a:rPr>
              <a:t>Rigorous, systematic, thorough approach to dam safety that identifies and reduces risks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j-lt"/>
              </a:rPr>
              <a:t>Above and beyond state standards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Overall safer facility that will increase reliability for years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6E7967E-3349-FA0A-F114-ECEC988B64EC}"/>
              </a:ext>
            </a:extLst>
          </p:cNvPr>
          <p:cNvSpPr txBox="1">
            <a:spLocks/>
          </p:cNvSpPr>
          <p:nvPr/>
        </p:nvSpPr>
        <p:spPr>
          <a:xfrm>
            <a:off x="7397262" y="6295028"/>
            <a:ext cx="2338756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irvinelakeproject.com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D5BDA04-9C25-DF6F-FE9A-AA1CCE40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06" y="5657255"/>
            <a:ext cx="1014045" cy="10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0DF769-CC7D-52CE-0B96-173772F8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46913" y="713809"/>
            <a:ext cx="6673796" cy="5656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938" y="1095679"/>
            <a:ext cx="4450767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Kern Fan Groundwater Storage Project</a:t>
            </a:r>
            <a:endParaRPr lang="en-US" sz="1200" dirty="0">
              <a:latin typeface="+mj-lt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Arial" pitchFamily="34" charset="0"/>
              </a:rPr>
              <a:t>Water banking project in Kern County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500 cfs turnout and canal from California Aqueduct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1200 acres of recharge basins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cs typeface="Arial" pitchFamily="34" charset="0"/>
              </a:rPr>
              <a:t>12 groundwater wells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7D0C193-DBB6-8966-7612-DEB841ABA433}"/>
              </a:ext>
            </a:extLst>
          </p:cNvPr>
          <p:cNvSpPr txBox="1">
            <a:spLocks/>
          </p:cNvSpPr>
          <p:nvPr/>
        </p:nvSpPr>
        <p:spPr>
          <a:xfrm>
            <a:off x="2653094" y="6164449"/>
            <a:ext cx="231361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kernfanproject.com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B33E9A14-7142-71CA-0461-1C75CC15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20" y="5204240"/>
            <a:ext cx="1014046" cy="10140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93B3BD-4A83-ACBD-17BF-FEAA01E01664}"/>
              </a:ext>
            </a:extLst>
          </p:cNvPr>
          <p:cNvSpPr txBox="1">
            <a:spLocks/>
          </p:cNvSpPr>
          <p:nvPr/>
        </p:nvSpPr>
        <p:spPr>
          <a:xfrm>
            <a:off x="515938" y="320040"/>
            <a:ext cx="4937211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257357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C61506A-B5A6-6CD0-A188-5EAABAD7CC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" r="1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956381"/>
            <a:ext cx="5498000" cy="53056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  <a:latin typeface="+mj-lt"/>
                <a:ea typeface="Calibri" panose="020F0502020204030204" pitchFamily="34" charset="0"/>
              </a:rPr>
              <a:t>Michelson Water Recycling Plant Phase 3 Expansion 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Membrane Bioreactor by adding a third MBR process train</a:t>
            </a:r>
          </a:p>
          <a:p>
            <a:pPr lvl="1"/>
            <a:r>
              <a:rPr lang="en-US" sz="1800" dirty="0">
                <a:latin typeface="+mj-lt"/>
                <a:ea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iological treatment reactor, mixed liquor pump station, membrane tanks</a:t>
            </a:r>
            <a:endParaRPr lang="en-US" sz="1800" dirty="0">
              <a:latin typeface="+mj-lt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equipment building that houses permeate pumps and blowers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Evaluate alternatives for increased treatment capacity </a:t>
            </a:r>
          </a:p>
          <a:p>
            <a:pPr lvl="1"/>
            <a:r>
              <a:rPr lang="en-US" sz="1800" dirty="0">
                <a:latin typeface="+mj-lt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hrough existing MBR process trains </a:t>
            </a:r>
            <a:r>
              <a:rPr lang="en-US" sz="1800" dirty="0">
                <a:latin typeface="+mj-lt"/>
                <a:ea typeface="Calibri" panose="020F0502020204030204" pitchFamily="34" charset="0"/>
              </a:rPr>
              <a:t>and/or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conventional activated sludge facilities  </a:t>
            </a:r>
          </a:p>
          <a:p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Expand MWRP capacity from current 28 million gallons per day </a:t>
            </a:r>
            <a:r>
              <a:rPr lang="en-US" sz="2400" dirty="0">
                <a:latin typeface="+mj-lt"/>
                <a:ea typeface="Calibri" panose="020F0502020204030204" pitchFamily="34" charset="0"/>
              </a:rPr>
              <a:t>to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31 mgd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18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 &amp; treasury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944659"/>
            <a:ext cx="7384741" cy="486559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Banking depository services RFP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Seeking depository services like remote deposit, lockbox services, and money market sweep vehicles for excess cash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Investment accounting &amp; reporting software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Seeking cloud-based software to simplify investment accounting, compliance, and risk reporting while reducing work required to process month-end, quarter-end and year-end close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Reduce capital expenses and free up resources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Leverage a cloud-based solution to reduce IT operating costs, improve data quality, speed reconciliation time, and reduce closing times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DC2055-B78B-F284-80FC-0F5200E1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1465" y="322035"/>
            <a:ext cx="4184597" cy="41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1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8F9784-ECC6-54AC-FDE7-95BA4BB236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2873F-DA7C-A8BA-3B54-7363FE22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1943C-73FB-4D1C-7AA3-5911F83853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356" y="898149"/>
            <a:ext cx="5857442" cy="491737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Educational displays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Produce displays for San Joaquin Marsh Wildlife Sanctuary visitors center</a:t>
            </a:r>
          </a:p>
          <a:p>
            <a:pPr lvl="1">
              <a:spcBef>
                <a:spcPts val="1200"/>
              </a:spcBef>
            </a:pPr>
            <a:r>
              <a:rPr lang="en-US" sz="2000" spc="-6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Explain natural treatment and Marsh wildlife  </a:t>
            </a:r>
            <a:endParaRPr lang="en-US" sz="2000" spc="-6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spc="-6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Update signs at Marsh &amp; office building</a:t>
            </a:r>
            <a:endParaRPr lang="en-US" sz="2400" spc="-60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Website improvements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Create consolidated Save Water &amp; Money section on IRWD.com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Residential and commercial customers can easily navigate to find water savings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IRWD.com makeover: Easier to navigate, with important content front and center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1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092017"/>
            <a:ext cx="4878859" cy="4828387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Audio-visual upgrades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Modernize AV capabilities in 10 conference rooms</a:t>
            </a:r>
            <a:endParaRPr lang="en-US" sz="24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Logitech Tap video-conferencing, monitors, cameras, mics, speakers, cabling, etc.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lv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Computer network redesign  and upgrade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etter support operations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Improve 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resilience, security, performance for field/mobile personnel, and integration</a:t>
            </a:r>
            <a:endParaRPr lang="en-US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 descr="A group of people sitting at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796845" cy="625314"/>
          </a:xfrm>
        </p:spPr>
        <p:txBody>
          <a:bodyPr/>
          <a:lstStyle/>
          <a:p>
            <a:r>
              <a:rPr lang="en-US" dirty="0"/>
              <a:t>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38763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092017"/>
            <a:ext cx="5092165" cy="4828387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Microsoft Azure Active Directory 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Migrate from the existing directory services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Microsoft Teams phone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Migrate from existing telephone system </a:t>
            </a:r>
            <a:endParaRPr lang="en-US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Cybersecurity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Various efforts to continuously improve protections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1" r="1931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796845" cy="625314"/>
          </a:xfrm>
        </p:spPr>
        <p:txBody>
          <a:bodyPr/>
          <a:lstStyle/>
          <a:p>
            <a:r>
              <a:rPr lang="en-US" dirty="0"/>
              <a:t>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41061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title" idx="4294967295"/>
          </p:nvPr>
        </p:nvSpPr>
        <p:spPr>
          <a:xfrm>
            <a:off x="4753527" y="3989196"/>
            <a:ext cx="3939346" cy="7150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339AD634-F54E-7833-440A-214E450E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00" y="785105"/>
            <a:ext cx="10383555" cy="1953008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7D927AC-921A-2415-B602-25B5A54B6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299" y="3955939"/>
            <a:ext cx="1496590" cy="149659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FF24CCF-131E-B08A-BF86-06DF50EA4F72}"/>
              </a:ext>
            </a:extLst>
          </p:cNvPr>
          <p:cNvSpPr txBox="1">
            <a:spLocks/>
          </p:cNvSpPr>
          <p:nvPr/>
        </p:nvSpPr>
        <p:spPr>
          <a:xfrm>
            <a:off x="2814477" y="5379488"/>
            <a:ext cx="2334234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Get </a:t>
            </a:r>
          </a:p>
          <a:p>
            <a:pPr algn="ctr"/>
            <a:r>
              <a:rPr lang="en-US" sz="1600" b="1" dirty="0"/>
              <a:t>connected</a:t>
            </a:r>
          </a:p>
          <a:p>
            <a:pPr algn="ctr">
              <a:spcBef>
                <a:spcPts val="900"/>
              </a:spcBef>
            </a:pPr>
            <a:r>
              <a:rPr lang="en-US" sz="1600" b="1" dirty="0"/>
              <a:t>Download today’s materials</a:t>
            </a:r>
          </a:p>
        </p:txBody>
      </p:sp>
    </p:spTree>
    <p:extLst>
      <p:ext uri="{BB962C8B-B14F-4D97-AF65-F5344CB8AC3E}">
        <p14:creationId xmlns:p14="http://schemas.microsoft.com/office/powerpoint/2010/main" val="8121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6FB183D4-4D36-B800-FA56-9934FD3E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22" y="2350768"/>
            <a:ext cx="10383555" cy="19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9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RECOGNITION PROGRAM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D941D9-91AD-29CC-C119-1B1CB2B62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083"/>
          <a:stretch/>
        </p:blipFill>
        <p:spPr>
          <a:xfrm>
            <a:off x="515938" y="944658"/>
            <a:ext cx="10830911" cy="62759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22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81617-038C-ADC3-3E3E-96C6DE7B2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ED5E0-4F0A-E496-12B7-A9173D89B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75" y="1521076"/>
            <a:ext cx="5151736" cy="415081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Recognizes water efficiency efforts of business and landscape customers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WaterStar businesses featured on IRWD website and promoted through IRWD outreach materials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Have use of WaterStar logo on their print materials and website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First to know about new IRWD programs and incentives</a:t>
            </a:r>
          </a:p>
        </p:txBody>
      </p:sp>
      <p:pic>
        <p:nvPicPr>
          <p:cNvPr id="16" name="Picture Placeholder 15" descr="A couple of me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0871BB5E-E470-62E5-AA1C-6B8E8643B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615" r="13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21B2E-0BD7-0C27-4316-53721471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174758" cy="967392"/>
          </a:xfrm>
        </p:spPr>
        <p:txBody>
          <a:bodyPr/>
          <a:lstStyle/>
          <a:p>
            <a:r>
              <a:rPr lang="en-US" dirty="0"/>
              <a:t>WaterStar Business Recognition Program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41CCC-0C3E-4586-FFD3-5A288FE5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238F4A-F1CD-CAF4-9EAD-2BCDD3DE87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F96B7-13FE-857C-7A92-E0581FB9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20040"/>
            <a:ext cx="7197841" cy="483843"/>
          </a:xfrm>
        </p:spPr>
        <p:txBody>
          <a:bodyPr/>
          <a:lstStyle/>
          <a:p>
            <a:r>
              <a:rPr lang="en-US" dirty="0"/>
              <a:t>WaterStar Program Incentives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EEC2A-02FF-7087-B234-E81141E6BF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011188"/>
            <a:ext cx="5036962" cy="334683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Rebates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Plumbing fixtures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Irrigation equipment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faucet aerators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site survey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water use reports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 trends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savings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EB21AE-3954-B148-899D-ED604C5FE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BF3395-83C8-01E3-A0EF-505A9AAC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775" r="21775"/>
          <a:stretch/>
        </p:blipFill>
        <p:spPr bwMode="auto"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Placeholder 8" descr="A picture containing text, outdoor, car, sign&#10;&#10;Description automatically generated">
            <a:extLst>
              <a:ext uri="{FF2B5EF4-FFF2-40B4-BE49-F238E27FC236}">
                <a16:creationId xmlns:a16="http://schemas.microsoft.com/office/drawing/2014/main" id="{FE37AD8A-27DB-CB8B-5EA8-46A7616472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75" r="2177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24268-81FC-37B9-2C2E-79002436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Eligible Businesses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A076B-0702-3A47-0025-F6FC8ACA509D}"/>
              </a:ext>
            </a:extLst>
          </p:cNvPr>
          <p:cNvSpPr>
            <a:spLocks noGrp="1"/>
          </p:cNvSpPr>
          <p:nvPr>
            <p:ph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Plumbing fixtures comply with California plumbing code</a:t>
            </a:r>
          </a:p>
          <a:p>
            <a:pPr>
              <a:spcBef>
                <a:spcPts val="1200"/>
              </a:spcBef>
            </a:pPr>
            <a:r>
              <a:rPr lang="en-US" dirty="0"/>
              <a:t>Process water use efficiency </a:t>
            </a:r>
          </a:p>
          <a:p>
            <a:pPr>
              <a:spcBef>
                <a:spcPts val="1200"/>
              </a:spcBef>
            </a:pPr>
            <a:r>
              <a:rPr lang="en-US" dirty="0"/>
              <a:t>Irrigation system complies with Model Water Efficient Landscape Ordinance </a:t>
            </a:r>
          </a:p>
          <a:p>
            <a:pPr>
              <a:spcBef>
                <a:spcPts val="1200"/>
              </a:spcBef>
            </a:pPr>
            <a:r>
              <a:rPr lang="en-US" dirty="0"/>
              <a:t>Use of recycled water </a:t>
            </a:r>
          </a:p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BA12-D7E8-3EA0-6FB1-012706F3C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4F2A-D5B5-A11C-C2AD-019EBF5C9E5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7" y="632467"/>
            <a:ext cx="11160123" cy="1109469"/>
          </a:xfrm>
        </p:spPr>
        <p:txBody>
          <a:bodyPr/>
          <a:lstStyle/>
          <a:p>
            <a:endParaRPr lang="en-US" sz="2400" b="1" dirty="0"/>
          </a:p>
          <a:p>
            <a:endParaRPr lang="en-US" dirty="0"/>
          </a:p>
          <a:p>
            <a:endParaRPr lang="en-US" sz="2400" b="1" dirty="0"/>
          </a:p>
          <a:p>
            <a:r>
              <a:rPr lang="en-US" sz="2800" b="1" dirty="0"/>
              <a:t>Saving 482 million gallons a year </a:t>
            </a:r>
            <a:r>
              <a:rPr lang="en-US" sz="2800" dirty="0"/>
              <a:t>c</a:t>
            </a:r>
            <a:r>
              <a:rPr lang="en-US" sz="2800" b="1" dirty="0"/>
              <a:t>ombined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CC77E-0F58-CBD2-4EEC-01582E6A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WaterStar Businesses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02D33-94E8-7C79-A29B-9B859F4EF3B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376196"/>
            <a:ext cx="5408612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300" dirty="0"/>
              <a:t>Shimano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Abbott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Parker Meggitt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Karma Automotive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Masimo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Hyatt House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Kawasaki Motors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Simpson Chevrolet of Irvine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Imuraya USA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BCD Tofu House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Between the Rinks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Cucina Enoteca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9866E-6C89-EC0F-8FE6-1CDC487DF4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376196"/>
            <a:ext cx="5408612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300" dirty="0"/>
              <a:t>Shady Canyon Golf Club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UC Irvine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Tierra Verde Industries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Capital Group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KIA Motors America (HQ)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KIA Design Center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Fast 5Xpress Car Wash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Canon USA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Checkered Flag Express Car Wash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Hoag Hospital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Great Park Ice and 5 Point Arena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Prudential Overall Supply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Chapman University </a:t>
            </a:r>
          </a:p>
          <a:p>
            <a:pPr>
              <a:spcBef>
                <a:spcPts val="800"/>
              </a:spcBef>
            </a:pPr>
            <a:endParaRPr lang="en-US" sz="24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6D127-11A5-DD77-5117-F1C4DCEF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BF6188D-42C9-4919-AF5B-3EF38A0F98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078" t="40" r="36722" b="-40"/>
          <a:stretch/>
        </p:blipFill>
        <p:spPr>
          <a:xfrm>
            <a:off x="5721855" y="988536"/>
            <a:ext cx="4884848" cy="48848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EAAED-F9BE-F358-C641-BBCC531C9C2C}"/>
              </a:ext>
            </a:extLst>
          </p:cNvPr>
          <p:cNvSpPr txBox="1">
            <a:spLocks/>
          </p:cNvSpPr>
          <p:nvPr/>
        </p:nvSpPr>
        <p:spPr>
          <a:xfrm>
            <a:off x="667512" y="2288571"/>
            <a:ext cx="3873491" cy="2090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-150" dirty="0"/>
              <a:t>Current     &amp; Upcoming Projects</a:t>
            </a:r>
            <a:br>
              <a:rPr lang="en-US" sz="4000" spc="-150" dirty="0"/>
            </a:br>
            <a:endParaRPr lang="en-US" sz="1800" spc="-150" dirty="0"/>
          </a:p>
        </p:txBody>
      </p:sp>
    </p:spTree>
    <p:extLst>
      <p:ext uri="{BB962C8B-B14F-4D97-AF65-F5344CB8AC3E}">
        <p14:creationId xmlns:p14="http://schemas.microsoft.com/office/powerpoint/2010/main" val="419792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938107"/>
            <a:ext cx="4665662" cy="472053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Syphon Reservoir Improvement Project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Investment to increase capacity 10-fold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Allow IRWD to store more recycled water to meet seasonal and future needs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Reduce dependence on costly imported water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Make community more self-sufficient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Protect against droughts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2B351C-A241-834F-EBD0-323455AAE0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7753989A-BCD8-2F06-0305-C9C6E0AE1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32090"/>
          <a:stretch/>
        </p:blipFill>
        <p:spPr>
          <a:xfrm>
            <a:off x="5721966" y="988647"/>
            <a:ext cx="4884737" cy="4884737"/>
          </a:xfrm>
          <a:prstGeom prst="ellipse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0DB393D5-42C8-30C8-6894-0FB7E5E58E99}"/>
              </a:ext>
            </a:extLst>
          </p:cNvPr>
          <p:cNvSpPr txBox="1">
            <a:spLocks/>
          </p:cNvSpPr>
          <p:nvPr/>
        </p:nvSpPr>
        <p:spPr>
          <a:xfrm>
            <a:off x="6231754" y="6283303"/>
            <a:ext cx="319946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syphonreservoirproject.com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286F499-A42F-47DE-8251-52FDE862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9415" y="5651851"/>
            <a:ext cx="1014046" cy="1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3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080219.potx" id="{BD48DD20-03CC-4313-8D1E-B65EE2943E56}" vid="{412DE4E2-09C9-4156-BB36-2F1627331E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</TotalTime>
  <Words>707</Words>
  <Application>Microsoft Office PowerPoint</Application>
  <PresentationFormat>Widescreen</PresentationFormat>
  <Paragraphs>135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MT Std Medium</vt:lpstr>
      <vt:lpstr>Calibri</vt:lpstr>
      <vt:lpstr>Corbel</vt:lpstr>
      <vt:lpstr>Symbol</vt:lpstr>
      <vt:lpstr>Office Theme</vt:lpstr>
      <vt:lpstr>Business Outreach Luncheon</vt:lpstr>
      <vt:lpstr>PowerPoint Presentation</vt:lpstr>
      <vt:lpstr>BUSINESS RECOGNITION PROGRAM</vt:lpstr>
      <vt:lpstr>WaterStar Business Recognition Program </vt:lpstr>
      <vt:lpstr>WaterStar Program Incentives </vt:lpstr>
      <vt:lpstr>Eligible Businesses </vt:lpstr>
      <vt:lpstr>WaterStar Businesses </vt:lpstr>
      <vt:lpstr>PowerPoint Presentation</vt:lpstr>
      <vt:lpstr>Engineering</vt:lpstr>
      <vt:lpstr>Engineering</vt:lpstr>
      <vt:lpstr>PowerPoint Presentation</vt:lpstr>
      <vt:lpstr>Engineering</vt:lpstr>
      <vt:lpstr>Finance &amp; treasury</vt:lpstr>
      <vt:lpstr>Communications</vt:lpstr>
      <vt:lpstr>Information services</vt:lpstr>
      <vt:lpstr>Information services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Denhaan</dc:creator>
  <cp:lastModifiedBy>John Fabris</cp:lastModifiedBy>
  <cp:revision>94</cp:revision>
  <dcterms:created xsi:type="dcterms:W3CDTF">2021-07-26T23:35:10Z</dcterms:created>
  <dcterms:modified xsi:type="dcterms:W3CDTF">2024-04-04T20:09:37Z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