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79" r:id="rId5"/>
    <p:sldId id="281" r:id="rId6"/>
    <p:sldId id="304" r:id="rId7"/>
    <p:sldId id="799" r:id="rId8"/>
    <p:sldId id="847" r:id="rId9"/>
    <p:sldId id="848" r:id="rId10"/>
    <p:sldId id="849" r:id="rId11"/>
    <p:sldId id="415" r:id="rId12"/>
    <p:sldId id="850" r:id="rId13"/>
    <p:sldId id="853" r:id="rId14"/>
    <p:sldId id="842" r:id="rId15"/>
    <p:sldId id="844" r:id="rId16"/>
    <p:sldId id="760" r:id="rId17"/>
    <p:sldId id="855" r:id="rId18"/>
    <p:sldId id="845" r:id="rId19"/>
    <p:sldId id="846" r:id="rId20"/>
    <p:sldId id="841" r:id="rId21"/>
    <p:sldId id="843" r:id="rId22"/>
    <p:sldId id="829" r:id="rId23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FD7F"/>
    <a:srgbClr val="66FFCC"/>
    <a:srgbClr val="FFFF99"/>
    <a:srgbClr val="F7F6CA"/>
    <a:srgbClr val="EDB927"/>
    <a:srgbClr val="2D6D32"/>
    <a:srgbClr val="2A802C"/>
    <a:srgbClr val="168416"/>
    <a:srgbClr val="A5391B"/>
    <a:srgbClr val="099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32" autoAdjust="0"/>
    <p:restoredTop sz="95388" autoAdjust="0"/>
  </p:normalViewPr>
  <p:slideViewPr>
    <p:cSldViewPr snapToGrid="0" showGuides="1">
      <p:cViewPr varScale="1">
        <p:scale>
          <a:sx n="117" d="100"/>
          <a:sy n="117" d="100"/>
        </p:scale>
        <p:origin x="120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7" d="100"/>
          <a:sy n="107" d="100"/>
        </p:scale>
        <p:origin x="440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26833" cy="465797"/>
          </a:xfrm>
          <a:prstGeom prst="rect">
            <a:avLst/>
          </a:prstGeom>
        </p:spPr>
        <p:txBody>
          <a:bodyPr vert="horz" lIns="92934" tIns="46465" rIns="92934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2" y="3"/>
            <a:ext cx="3026833" cy="465797"/>
          </a:xfrm>
          <a:prstGeom prst="rect">
            <a:avLst/>
          </a:prstGeom>
        </p:spPr>
        <p:txBody>
          <a:bodyPr vert="horz" lIns="92934" tIns="46465" rIns="92934" bIns="46465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17904"/>
            <a:ext cx="3026833" cy="465796"/>
          </a:xfrm>
          <a:prstGeom prst="rect">
            <a:avLst/>
          </a:prstGeom>
        </p:spPr>
        <p:txBody>
          <a:bodyPr vert="horz" lIns="92934" tIns="46465" rIns="92934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2" y="8817904"/>
            <a:ext cx="3026833" cy="465796"/>
          </a:xfrm>
          <a:prstGeom prst="rect">
            <a:avLst/>
          </a:prstGeom>
        </p:spPr>
        <p:txBody>
          <a:bodyPr vert="horz" lIns="92934" tIns="46465" rIns="92934" bIns="46465" rtlCol="0" anchor="b"/>
          <a:lstStyle>
            <a:lvl1pPr algn="r">
              <a:defRPr sz="1200"/>
            </a:lvl1pPr>
          </a:lstStyle>
          <a:p>
            <a:fld id="{5380ED47-F98C-4532-9E36-B3238C13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3208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26833" cy="465797"/>
          </a:xfrm>
          <a:prstGeom prst="rect">
            <a:avLst/>
          </a:prstGeom>
        </p:spPr>
        <p:txBody>
          <a:bodyPr vert="horz" lIns="92934" tIns="46465" rIns="92934" bIns="46465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2" y="3"/>
            <a:ext cx="3026833" cy="465797"/>
          </a:xfrm>
          <a:prstGeom prst="rect">
            <a:avLst/>
          </a:prstGeom>
        </p:spPr>
        <p:txBody>
          <a:bodyPr vert="horz" lIns="92934" tIns="46465" rIns="92934" bIns="46465" rtlCol="0"/>
          <a:lstStyle>
            <a:lvl1pPr algn="r">
              <a:defRPr sz="1200"/>
            </a:lvl1pPr>
          </a:lstStyle>
          <a:p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4" tIns="46465" rIns="92934" bIns="46465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2"/>
            <a:ext cx="5588000" cy="3655457"/>
          </a:xfrm>
          <a:prstGeom prst="rect">
            <a:avLst/>
          </a:prstGeom>
        </p:spPr>
        <p:txBody>
          <a:bodyPr vert="horz" lIns="92934" tIns="46465" rIns="92934" bIns="464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17904"/>
            <a:ext cx="3026833" cy="465796"/>
          </a:xfrm>
          <a:prstGeom prst="rect">
            <a:avLst/>
          </a:prstGeom>
        </p:spPr>
        <p:txBody>
          <a:bodyPr vert="horz" lIns="92934" tIns="46465" rIns="92934" bIns="46465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2" y="8817904"/>
            <a:ext cx="3026833" cy="465796"/>
          </a:xfrm>
          <a:prstGeom prst="rect">
            <a:avLst/>
          </a:prstGeom>
        </p:spPr>
        <p:txBody>
          <a:bodyPr vert="horz" lIns="92934" tIns="46465" rIns="92934" bIns="46465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1C203-DE2E-78F2-D694-B060D3927FC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9595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01601-A14E-D565-67EF-DB225569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498469-6467-71EF-3710-A5BC85C8B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13451F-2889-FD30-5B87-3AA026798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025AA-430B-4083-0C7B-233B0DF0F1C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2809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35B87-A2A8-F993-EE87-6793F89EA20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16932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4DE87-AB9B-EBD5-5055-839BDD21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C05081-1177-A24E-7C13-27BC00937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8CA34-8A1D-9C97-5030-469EB714D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F929C-540B-59BC-7642-A3BB271FFCD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71448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8BDA4-5558-C477-75A6-2CE6F8316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F27F6-18EF-89E0-D6CC-07DB3FFC0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E4147B-0574-BE2F-AA28-5D88ED745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7FB17-BC86-D60F-E199-D8412CF1FB9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3923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3EF1F-23B1-45D1-703B-DB6CF3688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FB4B6-58B8-65E7-FB0B-CFAB3F890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1B221-7A52-17EB-E9D0-C4EE9ED5E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6ECA5-EF8F-BEEF-5326-AA7F5E1B494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4370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7484B-3B89-81F1-58FB-D7606D337D1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5118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34942-E354-256F-1AD4-4F2C751CA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0EA9A-AA4F-A356-1FBC-A5685BE0B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9F2F24-E414-4459-E3AE-645279B23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97B33-91AB-0537-D816-1F5EFE1DA5F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44061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A5C9C-AFB8-66D3-D224-4EAAFC2C3C2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00918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7C255-B689-0EB2-65CC-D2EC2983F0B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9467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F04E3-D5C0-5B03-7499-88E5CC35357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055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2EF03-3410-8EDF-116B-D2CBA915451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8026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B6956-758C-4D0E-3B28-B0D53C86B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826878-78AB-E9A1-2CBC-6EF82F982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67589A-97D9-11BE-0579-3D7EF8F2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2363-E62A-FEF6-CF5B-74B462336D6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095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B267C-BA43-5B31-41A1-E0964EFA3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4382B5-8F9F-A3EC-C5E6-A7AB07E6D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2FA63-7E04-422E-CFD5-85C1CBEAF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F57FD-E7CB-3118-6F23-A8DDD28E8B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92366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43DDB-5748-30C5-AC34-BBDA74C3C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204DE-57D7-9798-5D0C-C3BB806D5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3BBAE5-8696-2D55-2828-7BF396FF6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A1FEC-6DA8-0ABA-F043-4CD7DB3DAC7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0798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684BB-D0AB-6E02-5120-25BDA02F0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00BB8-105A-DF9F-2097-E342DF677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9FC33-DEDF-A7FD-1C9D-D0E4BCE64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5F932-4C95-3D46-34D9-75F0E6A642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43632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AD7F5-07CE-6396-0760-6A0D5D9E1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1B1EAF-B2A3-5461-7853-6856977AB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6964DB-FBB3-89A0-DC0D-32F5A2D67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B4A96-A96B-7443-BF42-9C5FF422BBE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47543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dark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g object 16">
            <a:extLst>
              <a:ext uri="{FF2B5EF4-FFF2-40B4-BE49-F238E27FC236}">
                <a16:creationId xmlns:a16="http://schemas.microsoft.com/office/drawing/2014/main" id="{8B042D0F-1658-43BB-9C22-56958A9827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58600" h="6556375">
                <a:moveTo>
                  <a:pt x="11658600" y="0"/>
                </a:moveTo>
                <a:lnTo>
                  <a:pt x="0" y="0"/>
                </a:lnTo>
                <a:lnTo>
                  <a:pt x="0" y="6556248"/>
                </a:lnTo>
                <a:lnTo>
                  <a:pt x="11658600" y="6556248"/>
                </a:lnTo>
                <a:lnTo>
                  <a:pt x="116586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808080"/>
              </a:highlight>
            </a:endParaRP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F21FF6CD-0449-410A-8E28-813E337ADA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074" y="2398255"/>
            <a:ext cx="10098406" cy="13939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Welcome / Intro Slide</a:t>
            </a:r>
            <a:endParaRPr lang="en-IN" dirty="0"/>
          </a:p>
        </p:txBody>
      </p:sp>
      <p:pic>
        <p:nvPicPr>
          <p:cNvPr id="29" name="logo">
            <a:extLst>
              <a:ext uri="{FF2B5EF4-FFF2-40B4-BE49-F238E27FC236}">
                <a16:creationId xmlns:a16="http://schemas.microsoft.com/office/drawing/2014/main" id="{0A8BEE2B-FEB5-4C9A-B3B4-629FF5EA6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30291" y="813417"/>
            <a:ext cx="1956798" cy="572036"/>
          </a:xfrm>
          <a:prstGeom prst="rect">
            <a:avLst/>
          </a:prstGeom>
        </p:spPr>
      </p:pic>
      <p:sp>
        <p:nvSpPr>
          <p:cNvPr id="30" name="content placeholder">
            <a:extLst>
              <a:ext uri="{FF2B5EF4-FFF2-40B4-BE49-F238E27FC236}">
                <a16:creationId xmlns:a16="http://schemas.microsoft.com/office/drawing/2014/main" id="{C9B7A854-ACB3-4DBD-8731-06EC89C514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1073" y="3817620"/>
            <a:ext cx="10098405" cy="978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/ subhead</a:t>
            </a:r>
            <a:endParaRPr lang="en-IN" dirty="0"/>
          </a:p>
        </p:txBody>
      </p:sp>
      <p:sp>
        <p:nvSpPr>
          <p:cNvPr id="31" name="content placeholder">
            <a:extLst>
              <a:ext uri="{FF2B5EF4-FFF2-40B4-BE49-F238E27FC236}">
                <a16:creationId xmlns:a16="http://schemas.microsoft.com/office/drawing/2014/main" id="{63CCAEFF-A9CE-4AEC-9AFA-F4C50725E13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81073" y="4801179"/>
            <a:ext cx="10098405" cy="9489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325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-7258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4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16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">
            <a:extLst>
              <a:ext uri="{FF2B5EF4-FFF2-40B4-BE49-F238E27FC236}">
                <a16:creationId xmlns:a16="http://schemas.microsoft.com/office/drawing/2014/main" id="{7444DB80-5C44-A74D-94BA-9E37A7368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2"/>
            <a:ext cx="5032232" cy="2137197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A0FC81B6-162F-1B4E-85F8-63E3D73C51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8"/>
            <a:ext cx="5032232" cy="2060293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endParaRPr lang="en-IN" dirty="0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18066C0F-8AEB-4245-8547-BFA49A0B24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EFE0E-86C3-4F31-8A11-7C6F28E107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DAAE3491-CDF7-4BDC-A655-324DA19FFB7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-7258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">
            <a:extLst>
              <a:ext uri="{FF2B5EF4-FFF2-40B4-BE49-F238E27FC236}">
                <a16:creationId xmlns:a16="http://schemas.microsoft.com/office/drawing/2014/main" id="{7444DB80-5C44-A74D-94BA-9E37A7368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2"/>
            <a:ext cx="5032232" cy="2137197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A0FC81B6-162F-1B4E-85F8-63E3D73C51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8"/>
            <a:ext cx="5032232" cy="2060293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endParaRPr lang="en-IN" dirty="0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18066C0F-8AEB-4245-8547-BFA49A0B24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EFE0E-86C3-4F31-8A11-7C6F28E10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DAAE3491-CDF7-4BDC-A655-324DA19FFB7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6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 b="38307"/>
          <a:stretch/>
        </p:blipFill>
        <p:spPr>
          <a:xfrm>
            <a:off x="9022080" y="3531822"/>
            <a:ext cx="3169920" cy="3333435"/>
          </a:xfrm>
          <a:prstGeom prst="rect">
            <a:avLst/>
          </a:prstGeom>
        </p:spPr>
      </p:pic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large bubbles"/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r="25416" b="38017"/>
          <a:stretch/>
        </p:blipFill>
        <p:spPr>
          <a:xfrm flipH="1">
            <a:off x="-2" y="0"/>
            <a:ext cx="6216967" cy="6857999"/>
          </a:xfrm>
          <a:prstGeom prst="rect">
            <a:avLst/>
          </a:prstGeom>
        </p:spPr>
      </p:pic>
      <p:cxnSp>
        <p:nvCxnSpPr>
          <p:cNvPr id="18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29DB9C6F-4034-334B-B672-FFD70C0B8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A5D669E4-0635-8B4C-A3C2-342E5DF808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endParaRPr lang="en-IN" dirty="0"/>
          </a:p>
        </p:txBody>
      </p:sp>
      <p:sp>
        <p:nvSpPr>
          <p:cNvPr id="19" name="page #">
            <a:extLst>
              <a:ext uri="{FF2B5EF4-FFF2-40B4-BE49-F238E27FC236}">
                <a16:creationId xmlns:a16="http://schemas.microsoft.com/office/drawing/2014/main" id="{63598FA8-9F42-C247-B563-A1275BC573C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0" name="irwd logo" hidden="1">
            <a:extLst>
              <a:ext uri="{FF2B5EF4-FFF2-40B4-BE49-F238E27FC236}">
                <a16:creationId xmlns:a16="http://schemas.microsoft.com/office/drawing/2014/main" id="{D100C074-7DDF-394C-B9D6-EA2D3999DF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47" y="265256"/>
            <a:ext cx="1015892" cy="812184"/>
          </a:xfrm>
          <a:prstGeom prst="rect">
            <a:avLst/>
          </a:prstGeom>
        </p:spPr>
      </p:pic>
      <p:sp>
        <p:nvSpPr>
          <p:cNvPr id="21" name="picture placeholder">
            <a:extLst>
              <a:ext uri="{FF2B5EF4-FFF2-40B4-BE49-F238E27FC236}">
                <a16:creationId xmlns:a16="http://schemas.microsoft.com/office/drawing/2014/main" id="{0D9DDDEB-DDE3-5047-A5E1-6E97B3F57E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91D000-0A0D-474D-B0B5-5943DB8BA0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8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29DB9C6F-4034-334B-B672-FFD70C0B8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A5D669E4-0635-8B4C-A3C2-342E5DF808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endParaRPr lang="en-IN" dirty="0"/>
          </a:p>
        </p:txBody>
      </p:sp>
      <p:sp>
        <p:nvSpPr>
          <p:cNvPr id="19" name="page #">
            <a:extLst>
              <a:ext uri="{FF2B5EF4-FFF2-40B4-BE49-F238E27FC236}">
                <a16:creationId xmlns:a16="http://schemas.microsoft.com/office/drawing/2014/main" id="{63598FA8-9F42-C247-B563-A1275BC573C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0" name="irwd logo" hidden="1">
            <a:extLst>
              <a:ext uri="{FF2B5EF4-FFF2-40B4-BE49-F238E27FC236}">
                <a16:creationId xmlns:a16="http://schemas.microsoft.com/office/drawing/2014/main" id="{D100C074-7DDF-394C-B9D6-EA2D399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47" y="265256"/>
            <a:ext cx="1015892" cy="812184"/>
          </a:xfrm>
          <a:prstGeom prst="rect">
            <a:avLst/>
          </a:prstGeom>
        </p:spPr>
      </p:pic>
      <p:sp>
        <p:nvSpPr>
          <p:cNvPr id="21" name="picture placeholder">
            <a:extLst>
              <a:ext uri="{FF2B5EF4-FFF2-40B4-BE49-F238E27FC236}">
                <a16:creationId xmlns:a16="http://schemas.microsoft.com/office/drawing/2014/main" id="{0D9DDDEB-DDE3-5047-A5E1-6E97B3F57E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91D000-0A0D-474D-B0B5-5943DB8BA0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4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16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">
            <a:extLst>
              <a:ext uri="{FF2B5EF4-FFF2-40B4-BE49-F238E27FC236}">
                <a16:creationId xmlns:a16="http://schemas.microsoft.com/office/drawing/2014/main" id="{5240FFFA-639D-1245-BC06-914833C03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397ADAA9-407D-CD42-A504-E64E4EFE71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F967CBF9-6506-4D4A-823C-814B0FFE57D5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D779DC-5C4B-4F62-ABA4-0127792A6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80E12410-767C-4DE5-BD65-6463BEEE76F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00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">
            <a:extLst>
              <a:ext uri="{FF2B5EF4-FFF2-40B4-BE49-F238E27FC236}">
                <a16:creationId xmlns:a16="http://schemas.microsoft.com/office/drawing/2014/main" id="{5240FFFA-639D-1245-BC06-914833C03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397ADAA9-407D-CD42-A504-E64E4EFE71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F967CBF9-6506-4D4A-823C-814B0FFE57D5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D779DC-5C4B-4F62-ABA4-0127792A61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80E12410-767C-4DE5-BD65-6463BEEE76F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9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 blue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pic>
        <p:nvPicPr>
          <p:cNvPr id="5" name="large whit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14097"/>
          <a:stretch/>
        </p:blipFill>
        <p:spPr>
          <a:xfrm>
            <a:off x="8035633" y="926350"/>
            <a:ext cx="4141853" cy="5938907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1481CE65-65ED-3040-9EF8-279A8E8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2EFAF57E-E1E9-D14B-BD39-7A0F1920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4BC5AE-665A-4A77-A829-5B99FDAC4E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C79ACF4D-A638-4064-B222-F781287E871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1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 blue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1481CE65-65ED-3040-9EF8-279A8E8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2EFAF57E-E1E9-D14B-BD39-7A0F1920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4BC5AE-665A-4A77-A829-5B99FDAC4E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C79ACF4D-A638-4064-B222-F781287E871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82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large grey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r="2945" b="14072"/>
          <a:stretch/>
        </p:blipFill>
        <p:spPr>
          <a:xfrm>
            <a:off x="8034921" y="972457"/>
            <a:ext cx="4157080" cy="5892800"/>
          </a:xfrm>
          <a:prstGeom prst="rect">
            <a:avLst/>
          </a:prstGeom>
        </p:spPr>
      </p:pic>
      <p:pic>
        <p:nvPicPr>
          <p:cNvPr id="13" name="small grey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4" name="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8134350" y="988536"/>
            <a:ext cx="4049241" cy="4884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0" name="white bubble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" r="3283" b="14072"/>
          <a:stretch/>
        </p:blipFill>
        <p:spPr>
          <a:xfrm>
            <a:off x="8034921" y="986970"/>
            <a:ext cx="4142566" cy="5878287"/>
          </a:xfrm>
          <a:prstGeom prst="rect">
            <a:avLst/>
          </a:prstGeom>
        </p:spPr>
      </p:pic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626B249E-4880-8240-8294-119CB4CB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5"/>
            <a:ext cx="4665662" cy="12321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21" name="content placeholder">
            <a:extLst>
              <a:ext uri="{FF2B5EF4-FFF2-40B4-BE49-F238E27FC236}">
                <a16:creationId xmlns:a16="http://schemas.microsoft.com/office/drawing/2014/main" id="{AAC51002-B852-AC4A-AB46-BB9E8A77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6"/>
            <a:ext cx="4665662" cy="47205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6F3170-8C84-4D80-8699-B6337DE303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31BFA45E-32F6-4450-923B-F860DA18BDDC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8134350" y="988536"/>
            <a:ext cx="4049241" cy="4884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626B249E-4880-8240-8294-119CB4CB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5"/>
            <a:ext cx="4665662" cy="12321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21" name="content placeholder">
            <a:extLst>
              <a:ext uri="{FF2B5EF4-FFF2-40B4-BE49-F238E27FC236}">
                <a16:creationId xmlns:a16="http://schemas.microsoft.com/office/drawing/2014/main" id="{AAC51002-B852-AC4A-AB46-BB9E8A77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6"/>
            <a:ext cx="4665662" cy="47205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6F3170-8C84-4D80-8699-B6337DE30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31BFA45E-32F6-4450-923B-F860DA18BDDC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8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page #" hidden="1">
            <a:extLst>
              <a:ext uri="{FF2B5EF4-FFF2-40B4-BE49-F238E27FC236}">
                <a16:creationId xmlns:a16="http://schemas.microsoft.com/office/drawing/2014/main" id="{429CF947-B518-534D-994C-F5317D2E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225826"/>
            <a:ext cx="4665662" cy="286909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Welcome/</a:t>
            </a:r>
            <a:br>
              <a:rPr lang="en-US" dirty="0"/>
            </a:br>
            <a:r>
              <a:rPr lang="en-US" dirty="0"/>
              <a:t>Intro Slide</a:t>
            </a:r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F208BF-9346-4454-9E3C-9281B63B29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07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purpl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pic>
        <p:nvPicPr>
          <p:cNvPr id="5" name="large whit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14097"/>
          <a:stretch/>
        </p:blipFill>
        <p:spPr>
          <a:xfrm>
            <a:off x="8035633" y="926350"/>
            <a:ext cx="4141853" cy="5938907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100BC5BD-2EE0-0C49-9D4C-8E54C2384DB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58A73C3B-8BFA-0B42-947E-DABE391FA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D94F19EB-5501-3648-A1B2-AE256674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B3BA10-58E7-49B0-BCC9-D9B40C2C4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E93FBB6F-24E7-4B6B-B174-FEDDDA3534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27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purpl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100BC5BD-2EE0-0C49-9D4C-8E54C2384DB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58A73C3B-8BFA-0B42-947E-DABE391FA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D94F19EB-5501-3648-A1B2-AE256674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B3BA10-58E7-49B0-BCC9-D9B40C2C4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E93FBB6F-24E7-4B6B-B174-FEDDDA3534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88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22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big bubbles accent fill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F927BA19-7FA1-7F40-A9B7-866B5B8B5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E6C3E533-643E-FB4E-A130-092B2954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DA95A-DA44-4705-B530-F39795194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FF1069AB-E751-43F4-9A97-83B0B188FE97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22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big bubbles accent fill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F927BA19-7FA1-7F40-A9B7-866B5B8B5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E6C3E533-643E-FB4E-A130-092B2954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DA95A-DA44-4705-B530-F39795194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FF1069AB-E751-43F4-9A97-83B0B188FE97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2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arge bubbles" hidden="1">
            <a:extLst>
              <a:ext uri="{FF2B5EF4-FFF2-40B4-BE49-F238E27FC236}">
                <a16:creationId xmlns:a16="http://schemas.microsoft.com/office/drawing/2014/main" id="{84A94979-5DA6-43C2-ABE8-6ECCDE23A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r="25416" b="38017"/>
          <a:stretch/>
        </p:blipFill>
        <p:spPr>
          <a:xfrm flipH="1">
            <a:off x="-2" y="0"/>
            <a:ext cx="6216967" cy="6857999"/>
          </a:xfrm>
          <a:prstGeom prst="rect">
            <a:avLst/>
          </a:prstGeom>
        </p:spPr>
      </p:pic>
      <p:pic>
        <p:nvPicPr>
          <p:cNvPr id="17" name="small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big bubbles accent fill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345CD202-F65E-2243-98E8-79FA2A20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3D888F-0D67-4F24-B50E-55A6BCFA43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FA5DFD49-90B3-479D-A833-78B66904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 r="25511" b="38154"/>
          <a:stretch/>
        </p:blipFill>
        <p:spPr>
          <a:xfrm flipH="1">
            <a:off x="-6582" y="-6578"/>
            <a:ext cx="6223547" cy="6867867"/>
          </a:xfrm>
          <a:prstGeom prst="rect">
            <a:avLst/>
          </a:prstGeom>
        </p:spPr>
      </p:pic>
      <p:pic>
        <p:nvPicPr>
          <p:cNvPr id="17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big bubbles accent fill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B9C5E6-6941-4E86-BD35-DF44929DC1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4" name="title">
            <a:extLst>
              <a:ext uri="{FF2B5EF4-FFF2-40B4-BE49-F238E27FC236}">
                <a16:creationId xmlns:a16="http://schemas.microsoft.com/office/drawing/2014/main" id="{8635F802-8B24-41AD-8DE2-D189E629C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985E0EE4-A518-4CC1-83B5-66E981A12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63294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13" name="purple accent" hidden="1">
            <a:extLst>
              <a:ext uri="{FF2B5EF4-FFF2-40B4-BE49-F238E27FC236}">
                <a16:creationId xmlns:a16="http://schemas.microsoft.com/office/drawing/2014/main" id="{40086514-4D22-8F44-9813-4C7AC266AD67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3D85B-6215-4967-BF13-030F2C90D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6" name="page #">
            <a:extLst>
              <a:ext uri="{FF2B5EF4-FFF2-40B4-BE49-F238E27FC236}">
                <a16:creationId xmlns:a16="http://schemas.microsoft.com/office/drawing/2014/main" id="{47D7C2BD-0D39-47DC-A1C6-8A83EB9E3B2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828F59A5-F076-476C-B984-34BC8C4C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BD4C4568-2FD3-466E-8FD9-F114302D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87310A41-A560-4BC7-ADEA-F90C5AAD3556}"/>
              </a:ext>
            </a:extLst>
          </p:cNvPr>
          <p:cNvSpPr/>
          <p:nvPr userDrawn="1"/>
        </p:nvSpPr>
        <p:spPr>
          <a:xfrm rot="10800000">
            <a:off x="524816" y="7328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4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urple accent" hidden="1">
            <a:extLst>
              <a:ext uri="{FF2B5EF4-FFF2-40B4-BE49-F238E27FC236}">
                <a16:creationId xmlns:a16="http://schemas.microsoft.com/office/drawing/2014/main" id="{40086514-4D22-8F44-9813-4C7AC266AD67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3D85B-6215-4967-BF13-030F2C90D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6" name="page #">
            <a:extLst>
              <a:ext uri="{FF2B5EF4-FFF2-40B4-BE49-F238E27FC236}">
                <a16:creationId xmlns:a16="http://schemas.microsoft.com/office/drawing/2014/main" id="{47D7C2BD-0D39-47DC-A1C6-8A83EB9E3B2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828F59A5-F076-476C-B984-34BC8C4C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BD4C4568-2FD3-466E-8FD9-F114302D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87310A41-A560-4BC7-ADEA-F90C5AAD3556}"/>
              </a:ext>
            </a:extLst>
          </p:cNvPr>
          <p:cNvSpPr/>
          <p:nvPr userDrawn="1"/>
        </p:nvSpPr>
        <p:spPr>
          <a:xfrm rot="10800000">
            <a:off x="524816" y="7328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41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5DAD4F-C445-449F-B24D-7C368372A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CC1F7B-9BD0-4F91-98A1-9FC6A8B22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sp>
        <p:nvSpPr>
          <p:cNvPr id="3" name="right picture placeholder"/>
          <p:cNvSpPr>
            <a:spLocks noGrp="1"/>
          </p:cNvSpPr>
          <p:nvPr>
            <p:ph type="pic" sz="quarter" idx="13"/>
          </p:nvPr>
        </p:nvSpPr>
        <p:spPr>
          <a:xfrm>
            <a:off x="6077274" y="0"/>
            <a:ext cx="6114726" cy="6858000"/>
          </a:xfrm>
          <a:prstGeom prst="rect">
            <a:avLst/>
          </a:prstGeom>
          <a:noFill/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13B0557A-E227-4E44-B500-687FCF96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C17371C0-7BA2-9743-999C-2AF1FA6C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90DAF715-7F82-774E-92F7-1788B3E3B10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58EC11-266F-488C-999D-341989CA40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25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4514"/>
            <a:ext cx="7772400" cy="6879772"/>
          </a:xfrm>
          <a:prstGeom prst="rect">
            <a:avLst/>
          </a:prstGeom>
        </p:spPr>
      </p:pic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3" name="right picture placeholder"/>
          <p:cNvSpPr>
            <a:spLocks noGrp="1"/>
          </p:cNvSpPr>
          <p:nvPr>
            <p:ph type="pic" sz="quarter" idx="13"/>
          </p:nvPr>
        </p:nvSpPr>
        <p:spPr>
          <a:xfrm>
            <a:off x="6077274" y="0"/>
            <a:ext cx="6114726" cy="6858000"/>
          </a:xfrm>
          <a:prstGeom prst="rect">
            <a:avLst/>
          </a:prstGeom>
          <a:noFill/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90DAF715-7F82-774E-92F7-1788B3E3B10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49F582F-BC97-8E41-8F36-F7930D09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C0AAC2DB-0B52-4147-B413-A1A0138D1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DD537-232B-4A8C-BD16-276AC40C9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7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page #" hidden="1">
            <a:extLst>
              <a:ext uri="{FF2B5EF4-FFF2-40B4-BE49-F238E27FC236}">
                <a16:creationId xmlns:a16="http://schemas.microsoft.com/office/drawing/2014/main" id="{429CF947-B518-534D-994C-F5317D2E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225826"/>
            <a:ext cx="4665662" cy="286909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Welcome/</a:t>
            </a:r>
            <a:br>
              <a:rPr lang="en-US" dirty="0"/>
            </a:br>
            <a:r>
              <a:rPr lang="en-US" dirty="0"/>
              <a:t>Intro Slide</a:t>
            </a:r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F208BF-9346-4454-9E3C-9281B63B2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92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40B1745-4F43-413B-8017-5BFC174BD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14C090-367F-4215-82F8-04D2EF0AEE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932103" y="1415562"/>
            <a:ext cx="5848756" cy="3930161"/>
            <a:chOff x="6028815" y="1415562"/>
            <a:chExt cx="5848756" cy="3930161"/>
          </a:xfrm>
        </p:grpSpPr>
        <p:sp>
          <p:nvSpPr>
            <p:cNvPr id="13" name="grey box"/>
            <p:cNvSpPr/>
            <p:nvPr userDrawn="1"/>
          </p:nvSpPr>
          <p:spPr>
            <a:xfrm>
              <a:off x="6028815" y="1415562"/>
              <a:ext cx="5848756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ark blue accent box"/>
            <p:cNvSpPr/>
            <p:nvPr userDrawn="1"/>
          </p:nvSpPr>
          <p:spPr>
            <a:xfrm>
              <a:off x="6151907" y="19093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21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6190488" y="1576029"/>
            <a:ext cx="5330952" cy="360263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07C60949-F204-B94E-BC6D-41D0768C361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FA3C863-A296-F648-A025-FFDD3E74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DDFE2BDA-DB69-5C45-B9FD-09F074541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02EC51-5787-4E8A-88FD-BA440883C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67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5932103" y="1415562"/>
            <a:ext cx="5848756" cy="3930161"/>
            <a:chOff x="6028815" y="1415562"/>
            <a:chExt cx="5848756" cy="3930161"/>
          </a:xfrm>
        </p:grpSpPr>
        <p:sp>
          <p:nvSpPr>
            <p:cNvPr id="13" name="grey box"/>
            <p:cNvSpPr/>
            <p:nvPr userDrawn="1"/>
          </p:nvSpPr>
          <p:spPr>
            <a:xfrm>
              <a:off x="6028815" y="1415562"/>
              <a:ext cx="5848756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ark blue accent box"/>
            <p:cNvSpPr/>
            <p:nvPr userDrawn="1"/>
          </p:nvSpPr>
          <p:spPr>
            <a:xfrm>
              <a:off x="6151907" y="19093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6190488" y="1576029"/>
            <a:ext cx="5330952" cy="360263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07C60949-F204-B94E-BC6D-41D0768C361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FA3C863-A296-F648-A025-FFDD3E74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DDFE2BDA-DB69-5C45-B9FD-09F074541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02EC51-5787-4E8A-88FD-BA440883C0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53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EFE264-54B0-4A2B-897E-5845FFDB0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6110372" y="498848"/>
            <a:ext cx="5635596" cy="5635594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00" y="654189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page #">
            <a:extLst>
              <a:ext uri="{FF2B5EF4-FFF2-40B4-BE49-F238E27FC236}">
                <a16:creationId xmlns:a16="http://schemas.microsoft.com/office/drawing/2014/main" id="{56B208B5-C9E4-A247-B7A5-357B480E46F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B5EC63C9-B23F-274C-9703-E90CE918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332A70FE-B472-1346-800D-D3C5063215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6AFB57-5DCB-42C1-9FB3-1341AD16CC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6110372" y="498848"/>
            <a:ext cx="5635596" cy="5635594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00" y="654189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page #">
            <a:extLst>
              <a:ext uri="{FF2B5EF4-FFF2-40B4-BE49-F238E27FC236}">
                <a16:creationId xmlns:a16="http://schemas.microsoft.com/office/drawing/2014/main" id="{56B208B5-C9E4-A247-B7A5-357B480E46F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B5EC63C9-B23F-274C-9703-E90CE918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332A70FE-B472-1346-800D-D3C5063215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6AFB57-5DCB-42C1-9FB3-1341AD16C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72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9466980-1B24-440F-823E-09A28839F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275A44F1-9367-6547-B07C-150B66D4B76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DDCC42-677F-F94A-A0E7-8D7BC65C926E}"/>
              </a:ext>
            </a:extLst>
          </p:cNvPr>
          <p:cNvGrpSpPr/>
          <p:nvPr userDrawn="1"/>
        </p:nvGrpSpPr>
        <p:grpSpPr>
          <a:xfrm>
            <a:off x="7198168" y="3407098"/>
            <a:ext cx="4477894" cy="2686878"/>
            <a:chOff x="5961213" y="1415562"/>
            <a:chExt cx="5982710" cy="3930161"/>
          </a:xfrm>
        </p:grpSpPr>
        <p:sp>
          <p:nvSpPr>
            <p:cNvPr id="43" name="grey box">
              <a:extLst>
                <a:ext uri="{FF2B5EF4-FFF2-40B4-BE49-F238E27FC236}">
                  <a16:creationId xmlns:a16="http://schemas.microsoft.com/office/drawing/2014/main" id="{8FD97D3B-58F9-A449-9C92-032B0AF4D1CF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dark blue accent box">
              <a:extLst>
                <a:ext uri="{FF2B5EF4-FFF2-40B4-BE49-F238E27FC236}">
                  <a16:creationId xmlns:a16="http://schemas.microsoft.com/office/drawing/2014/main" id="{47937248-921F-DB44-87ED-67B4B927A6B0}"/>
                </a:ext>
              </a:extLst>
            </p:cNvPr>
            <p:cNvSpPr/>
            <p:nvPr userDrawn="1"/>
          </p:nvSpPr>
          <p:spPr>
            <a:xfrm>
              <a:off x="6151907" y="1949474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picture placeholder">
            <a:extLst>
              <a:ext uri="{FF2B5EF4-FFF2-40B4-BE49-F238E27FC236}">
                <a16:creationId xmlns:a16="http://schemas.microsoft.com/office/drawing/2014/main" id="{183F8092-06AB-3C4D-A87C-802A5578C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9463" y="3538438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744F08-3C7E-8C47-980B-740C20F9CECF}"/>
              </a:ext>
            </a:extLst>
          </p:cNvPr>
          <p:cNvGrpSpPr/>
          <p:nvPr userDrawn="1"/>
        </p:nvGrpSpPr>
        <p:grpSpPr>
          <a:xfrm>
            <a:off x="7219352" y="554460"/>
            <a:ext cx="4477894" cy="2686878"/>
            <a:chOff x="5961213" y="1415562"/>
            <a:chExt cx="5982710" cy="3930161"/>
          </a:xfrm>
        </p:grpSpPr>
        <p:sp>
          <p:nvSpPr>
            <p:cNvPr id="32" name="grey box">
              <a:extLst>
                <a:ext uri="{FF2B5EF4-FFF2-40B4-BE49-F238E27FC236}">
                  <a16:creationId xmlns:a16="http://schemas.microsoft.com/office/drawing/2014/main" id="{14439BFC-8324-114C-89E3-522A1473B875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ark blue accent box">
              <a:extLst>
                <a:ext uri="{FF2B5EF4-FFF2-40B4-BE49-F238E27FC236}">
                  <a16:creationId xmlns:a16="http://schemas.microsoft.com/office/drawing/2014/main" id="{6BF3AADC-065E-AD46-A506-AFA6DC1B442D}"/>
                </a:ext>
              </a:extLst>
            </p:cNvPr>
            <p:cNvSpPr/>
            <p:nvPr userDrawn="1"/>
          </p:nvSpPr>
          <p:spPr>
            <a:xfrm>
              <a:off x="6151907" y="19628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51247F7E-7E85-704E-9D07-168D4A976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70647" y="685800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0D96160-1AD3-B74F-B283-D4F5E25B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606309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6C0BD861-6155-2F46-A068-6E71BA7B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606309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A5A0F6-4A12-4A1E-8E88-8B970895E9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12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ge #">
            <a:extLst>
              <a:ext uri="{FF2B5EF4-FFF2-40B4-BE49-F238E27FC236}">
                <a16:creationId xmlns:a16="http://schemas.microsoft.com/office/drawing/2014/main" id="{275A44F1-9367-6547-B07C-150B66D4B76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DDCC42-677F-F94A-A0E7-8D7BC65C926E}"/>
              </a:ext>
            </a:extLst>
          </p:cNvPr>
          <p:cNvGrpSpPr/>
          <p:nvPr userDrawn="1"/>
        </p:nvGrpSpPr>
        <p:grpSpPr>
          <a:xfrm>
            <a:off x="7198168" y="3407098"/>
            <a:ext cx="4477894" cy="2686878"/>
            <a:chOff x="5961213" y="1415562"/>
            <a:chExt cx="5982710" cy="3930161"/>
          </a:xfrm>
        </p:grpSpPr>
        <p:sp>
          <p:nvSpPr>
            <p:cNvPr id="43" name="grey box">
              <a:extLst>
                <a:ext uri="{FF2B5EF4-FFF2-40B4-BE49-F238E27FC236}">
                  <a16:creationId xmlns:a16="http://schemas.microsoft.com/office/drawing/2014/main" id="{8FD97D3B-58F9-A449-9C92-032B0AF4D1CF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dark blue accent box">
              <a:extLst>
                <a:ext uri="{FF2B5EF4-FFF2-40B4-BE49-F238E27FC236}">
                  <a16:creationId xmlns:a16="http://schemas.microsoft.com/office/drawing/2014/main" id="{47937248-921F-DB44-87ED-67B4B927A6B0}"/>
                </a:ext>
              </a:extLst>
            </p:cNvPr>
            <p:cNvSpPr/>
            <p:nvPr userDrawn="1"/>
          </p:nvSpPr>
          <p:spPr>
            <a:xfrm>
              <a:off x="6151907" y="1949474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picture placeholder">
            <a:extLst>
              <a:ext uri="{FF2B5EF4-FFF2-40B4-BE49-F238E27FC236}">
                <a16:creationId xmlns:a16="http://schemas.microsoft.com/office/drawing/2014/main" id="{183F8092-06AB-3C4D-A87C-802A5578C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9463" y="3538438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744F08-3C7E-8C47-980B-740C20F9CECF}"/>
              </a:ext>
            </a:extLst>
          </p:cNvPr>
          <p:cNvGrpSpPr/>
          <p:nvPr userDrawn="1"/>
        </p:nvGrpSpPr>
        <p:grpSpPr>
          <a:xfrm>
            <a:off x="7219352" y="554460"/>
            <a:ext cx="4477894" cy="2686878"/>
            <a:chOff x="5961213" y="1415562"/>
            <a:chExt cx="5982710" cy="3930161"/>
          </a:xfrm>
        </p:grpSpPr>
        <p:sp>
          <p:nvSpPr>
            <p:cNvPr id="32" name="grey box">
              <a:extLst>
                <a:ext uri="{FF2B5EF4-FFF2-40B4-BE49-F238E27FC236}">
                  <a16:creationId xmlns:a16="http://schemas.microsoft.com/office/drawing/2014/main" id="{14439BFC-8324-114C-89E3-522A1473B875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ark blue accent box">
              <a:extLst>
                <a:ext uri="{FF2B5EF4-FFF2-40B4-BE49-F238E27FC236}">
                  <a16:creationId xmlns:a16="http://schemas.microsoft.com/office/drawing/2014/main" id="{6BF3AADC-065E-AD46-A506-AFA6DC1B442D}"/>
                </a:ext>
              </a:extLst>
            </p:cNvPr>
            <p:cNvSpPr/>
            <p:nvPr userDrawn="1"/>
          </p:nvSpPr>
          <p:spPr>
            <a:xfrm>
              <a:off x="6151907" y="19628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51247F7E-7E85-704E-9D07-168D4A976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70647" y="685800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0D96160-1AD3-B74F-B283-D4F5E25B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606309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6C0BD861-6155-2F46-A068-6E71BA7B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606309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A5A0F6-4A12-4A1E-8E88-8B970895E9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15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hidden="1">
            <a:extLst>
              <a:ext uri="{FF2B5EF4-FFF2-40B4-BE49-F238E27FC236}">
                <a16:creationId xmlns:a16="http://schemas.microsoft.com/office/drawing/2014/main" id="{23678BAF-4EAE-4045-BB67-803E58AB8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57D231-67E0-4E1A-BF1A-65082AAC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21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5" name="left content placeholder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4351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left subhead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938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D08392D0-867A-D14F-AEF7-E469EE55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62675086-3EC3-2F4C-B888-C656F6F36CB2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right content placeholder">
            <a:extLst>
              <a:ext uri="{FF2B5EF4-FFF2-40B4-BE49-F238E27FC236}">
                <a16:creationId xmlns:a16="http://schemas.microsoft.com/office/drawing/2014/main" id="{C6793FAD-C9C9-7249-BDB9-8D1AE375703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6815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right subhead">
            <a:extLst>
              <a:ext uri="{FF2B5EF4-FFF2-40B4-BE49-F238E27FC236}">
                <a16:creationId xmlns:a16="http://schemas.microsoft.com/office/drawing/2014/main" id="{500F4636-96F2-A142-AD01-4B26107934A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48402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8DC5C8-3702-4761-BD7E-4676DA4FDB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4514"/>
            <a:ext cx="7772400" cy="6879772"/>
          </a:xfrm>
          <a:prstGeom prst="rect">
            <a:avLst/>
          </a:prstGeom>
        </p:spPr>
      </p:pic>
      <p:pic>
        <p:nvPicPr>
          <p:cNvPr id="21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62675086-3EC3-2F4C-B888-C656F6F36CB2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left content placeholder">
            <a:extLst>
              <a:ext uri="{FF2B5EF4-FFF2-40B4-BE49-F238E27FC236}">
                <a16:creationId xmlns:a16="http://schemas.microsoft.com/office/drawing/2014/main" id="{C35FE240-3FA9-A542-A31E-EA74E055CB6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4351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left subhead">
            <a:extLst>
              <a:ext uri="{FF2B5EF4-FFF2-40B4-BE49-F238E27FC236}">
                <a16:creationId xmlns:a16="http://schemas.microsoft.com/office/drawing/2014/main" id="{D3B8D26A-5637-FD44-994B-92B914357F1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938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71B7D93F-BCA3-9B44-921A-FCD12422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23" name="right content placeholder">
            <a:extLst>
              <a:ext uri="{FF2B5EF4-FFF2-40B4-BE49-F238E27FC236}">
                <a16:creationId xmlns:a16="http://schemas.microsoft.com/office/drawing/2014/main" id="{04F2F4C5-5110-0041-9A58-B29862619F9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6815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right subhead">
            <a:extLst>
              <a:ext uri="{FF2B5EF4-FFF2-40B4-BE49-F238E27FC236}">
                <a16:creationId xmlns:a16="http://schemas.microsoft.com/office/drawing/2014/main" id="{6ECAA667-F4D7-D841-8A35-B623B34722EF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48402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6570C-E5A8-4CC5-89D9-DA6A2B673A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42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D5687F7-D7B2-4817-9A21-AEDFBEE24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9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23" name="topic 2 content placeholder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436924" y="1223455"/>
            <a:ext cx="4074002" cy="325924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opic 2 grey box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opic 2 subhead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36924" y="4963450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02 comes here</a:t>
            </a:r>
          </a:p>
        </p:txBody>
      </p:sp>
      <p:sp>
        <p:nvSpPr>
          <p:cNvPr id="28" name="topic 2 icon circle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opic 2 icon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7"/>
            <a:ext cx="4074002" cy="325482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opic 1 grey box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0" y="1648186"/>
            <a:ext cx="5627076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0934" y="1903728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01 comes here</a:t>
            </a:r>
          </a:p>
        </p:txBody>
      </p:sp>
      <p:sp>
        <p:nvSpPr>
          <p:cNvPr id="21" name="topic 1 icon circle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opic 1 icon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A9CE0B28-BAFE-7E4C-B6E1-281ABB665C8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3D48339A-202E-A040-A72A-A22F5056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F8C0A-9995-4CA1-8BD9-98BFF744C4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opic 2 content placeholder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436924" y="1223455"/>
            <a:ext cx="4074002" cy="325924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opic 2 grey box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opic 2 subhead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36924" y="4963450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02 comes here</a:t>
            </a:r>
          </a:p>
        </p:txBody>
      </p:sp>
      <p:sp>
        <p:nvSpPr>
          <p:cNvPr id="28" name="topic 2 icon circle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opic 2 icon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7"/>
            <a:ext cx="4074002" cy="325482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opic 1 grey box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0" y="1648186"/>
            <a:ext cx="5627076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0934" y="1903728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01 comes here</a:t>
            </a:r>
          </a:p>
        </p:txBody>
      </p:sp>
      <p:sp>
        <p:nvSpPr>
          <p:cNvPr id="21" name="topic 1 icon circle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opic 1 icon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A9CE0B28-BAFE-7E4C-B6E1-281ABB665C8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3D48339A-202E-A040-A72A-A22F5056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F8C0A-9995-4CA1-8BD9-98BFF744C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8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</a:t>
            </a:r>
            <a:endParaRPr lang="en-IN" dirty="0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2258D26-DB10-EE4B-A820-7623E81CE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9083F0-3591-4139-A71B-9CD9022EE4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9" name="page #">
            <a:extLst>
              <a:ext uri="{FF2B5EF4-FFF2-40B4-BE49-F238E27FC236}">
                <a16:creationId xmlns:a16="http://schemas.microsoft.com/office/drawing/2014/main" id="{AF299BCD-8C0B-471B-AFFA-87915CF833D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43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4004C35-B830-4CA2-8052-A898C2420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7518521-0AFA-4CA1-9029-D8C8E1C0F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2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9" name="topic 2 grey box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topic 2 content placeholder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2819397"/>
            <a:ext cx="3445200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opic 2 subhead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22" name="topic 2 icon circle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436130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opic 2 icon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6" name="center picture placeholder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242391"/>
            <a:ext cx="4424362" cy="479264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9" name="topic 1 grey box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2819397"/>
            <a:ext cx="3445566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4" name="topic 1 icon circle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436130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opic 1 icon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9EE6F5FD-38FA-6F4C-8876-A11ABD92787D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4088F6-9ACB-480E-B923-1991EDF620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id="{7F4DE730-F476-43A4-A7A4-76CD80C4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7518521-0AFA-4CA1-9029-D8C8E1C0F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sp>
        <p:nvSpPr>
          <p:cNvPr id="19" name="topic 2 grey box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topic 2 content placeholder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2819397"/>
            <a:ext cx="3445200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opic 2 subhead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22" name="topic 2 icon circle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436130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opic 2 icon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6" name="center picture placeholder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242391"/>
            <a:ext cx="4424362" cy="479264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9" name="topic 1 grey box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2819397"/>
            <a:ext cx="3445566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4" name="topic 1 icon circle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436130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opic 1 icon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9EE6F5FD-38FA-6F4C-8876-A11ABD92787D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4088F6-9ACB-480E-B923-1991EDF62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id="{7F4DE730-F476-43A4-A7A4-76CD80C4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8102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938F971-E2E7-4519-863C-CC9F9F699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BA7757-D63B-41C6-81CE-57C7339F7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54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0263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subhead 4"/>
          <p:cNvSpPr>
            <a:spLocks noGrp="1"/>
          </p:cNvSpPr>
          <p:nvPr>
            <p:ph type="pic" sz="quarter" idx="32" hasCustomPrompt="1"/>
          </p:nvPr>
        </p:nvSpPr>
        <p:spPr>
          <a:xfrm>
            <a:off x="9065260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4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25298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subhead 3"/>
          <p:cNvSpPr>
            <a:spLocks noGrp="1"/>
          </p:cNvSpPr>
          <p:nvPr>
            <p:ph type="pic" sz="quarter" idx="29" hasCustomPrompt="1"/>
          </p:nvPr>
        </p:nvSpPr>
        <p:spPr>
          <a:xfrm>
            <a:off x="6229681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97836" y="4385521"/>
            <a:ext cx="2583860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subhead 2"/>
          <p:cNvSpPr>
            <a:spLocks noGrp="1"/>
          </p:cNvSpPr>
          <p:nvPr>
            <p:ph type="pic" sz="quarter" idx="33" hasCustomPrompt="1"/>
          </p:nvPr>
        </p:nvSpPr>
        <p:spPr>
          <a:xfrm>
            <a:off x="3397836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91" y="4369162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subhead 1"/>
          <p:cNvSpPr>
            <a:spLocks noGrp="1"/>
          </p:cNvSpPr>
          <p:nvPr>
            <p:ph type="pic" sz="quarter" idx="34" hasCustomPrompt="1"/>
          </p:nvPr>
        </p:nvSpPr>
        <p:spPr>
          <a:xfrm>
            <a:off x="531155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 i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68" name="4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131477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69" name="4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246851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70" name="4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47619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65" name="3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95143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66" name="3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10517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67" name="3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511285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52" name="2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458810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57" name="2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74184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61" name="2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674952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50" name="1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2476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51" name="1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37850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49" name="1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 userDrawn="1">
            <p:ph type="pic" sz="quarter" idx="35"/>
          </p:nvPr>
        </p:nvSpPr>
        <p:spPr>
          <a:xfrm>
            <a:off x="838618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4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page #">
            <a:extLst>
              <a:ext uri="{FF2B5EF4-FFF2-40B4-BE49-F238E27FC236}">
                <a16:creationId xmlns:a16="http://schemas.microsoft.com/office/drawing/2014/main" id="{E343CFAC-38EE-5046-BD37-F7A6DFDC9B7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78ADB5-EC51-4AE4-A522-9B378F85ED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32" name="title">
            <a:extLst>
              <a:ext uri="{FF2B5EF4-FFF2-40B4-BE49-F238E27FC236}">
                <a16:creationId xmlns:a16="http://schemas.microsoft.com/office/drawing/2014/main" id="{C48C8F40-34D5-43B7-9597-9EFDF6D8C370}"/>
              </a:ext>
            </a:extLst>
          </p:cNvPr>
          <p:cNvSpPr txBox="1">
            <a:spLocks/>
          </p:cNvSpPr>
          <p:nvPr userDrawn="1"/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6078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52" b="40013"/>
          <a:stretch/>
        </p:blipFill>
        <p:spPr>
          <a:xfrm flipH="1">
            <a:off x="4419600" y="-8710"/>
            <a:ext cx="7772400" cy="6873967"/>
          </a:xfrm>
          <a:prstGeom prst="rect">
            <a:avLst/>
          </a:prstGeom>
        </p:spPr>
      </p:pic>
      <p:pic>
        <p:nvPicPr>
          <p:cNvPr id="54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68" name="4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131477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69" name="4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246851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70" name="4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47619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65" name="3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95143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66" name="3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10517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67" name="3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511285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52" name="2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458810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57" name="2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74184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61" name="2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674952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50" name="1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2476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51" name="1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37850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49" name="1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 userDrawn="1">
            <p:ph type="pic" sz="quarter" idx="35"/>
          </p:nvPr>
        </p:nvSpPr>
        <p:spPr>
          <a:xfrm>
            <a:off x="838618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4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page #">
            <a:extLst>
              <a:ext uri="{FF2B5EF4-FFF2-40B4-BE49-F238E27FC236}">
                <a16:creationId xmlns:a16="http://schemas.microsoft.com/office/drawing/2014/main" id="{E343CFAC-38EE-5046-BD37-F7A6DFDC9B7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A3D7251A-B3BB-CA4C-A76F-1DC00009626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0263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subhead 4">
            <a:extLst>
              <a:ext uri="{FF2B5EF4-FFF2-40B4-BE49-F238E27FC236}">
                <a16:creationId xmlns:a16="http://schemas.microsoft.com/office/drawing/2014/main" id="{114CBF60-A5A9-744C-AE11-0A1A463E65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065260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4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D189C8A7-AD72-A344-90BC-8A3F8AE638D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25298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subhead 3">
            <a:extLst>
              <a:ext uri="{FF2B5EF4-FFF2-40B4-BE49-F238E27FC236}">
                <a16:creationId xmlns:a16="http://schemas.microsoft.com/office/drawing/2014/main" id="{3DDEBF90-0CF3-D841-A6E0-97B259173DF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29681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824068F-4278-484A-8230-8B2618DBE04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97836" y="4385521"/>
            <a:ext cx="2583860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subhead 2">
            <a:extLst>
              <a:ext uri="{FF2B5EF4-FFF2-40B4-BE49-F238E27FC236}">
                <a16:creationId xmlns:a16="http://schemas.microsoft.com/office/drawing/2014/main" id="{CD70B9FC-5099-3548-A0CA-6A3C83E2E5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397836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46" name="content placeholder 1">
            <a:extLst>
              <a:ext uri="{FF2B5EF4-FFF2-40B4-BE49-F238E27FC236}">
                <a16:creationId xmlns:a16="http://schemas.microsoft.com/office/drawing/2014/main" id="{0F9C7D60-F14C-A248-AA84-84C15133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91" y="4369162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subhead 1">
            <a:extLst>
              <a:ext uri="{FF2B5EF4-FFF2-40B4-BE49-F238E27FC236}">
                <a16:creationId xmlns:a16="http://schemas.microsoft.com/office/drawing/2014/main" id="{A1AECB7D-E0AC-0045-9E87-5F2D0ADB5B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155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 i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TOPIC 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AFF959A-7DC7-42A6-9F2F-64DEF25A87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31" name="title">
            <a:extLst>
              <a:ext uri="{FF2B5EF4-FFF2-40B4-BE49-F238E27FC236}">
                <a16:creationId xmlns:a16="http://schemas.microsoft.com/office/drawing/2014/main" id="{039D120B-DC14-4C75-9288-72CA88C7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7582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6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7" name="website url text placeholder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sp>
        <p:nvSpPr>
          <p:cNvPr id="3" name="email text placeholder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">
            <a:extLst>
              <a:ext uri="{FF2B5EF4-FFF2-40B4-BE49-F238E27FC236}">
                <a16:creationId xmlns:a16="http://schemas.microsoft.com/office/drawing/2014/main" id="{0CE16DD4-E2A2-9443-9D21-16D081A7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C105D3-D662-4A1D-A899-25BE0DBF2B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8" name="page #">
            <a:extLst>
              <a:ext uri="{FF2B5EF4-FFF2-40B4-BE49-F238E27FC236}">
                <a16:creationId xmlns:a16="http://schemas.microsoft.com/office/drawing/2014/main" id="{865AA72C-771F-4576-A11D-528F9C3A6C4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60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7" name="website url text placeholder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sp>
        <p:nvSpPr>
          <p:cNvPr id="3" name="email text placeholder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">
            <a:extLst>
              <a:ext uri="{FF2B5EF4-FFF2-40B4-BE49-F238E27FC236}">
                <a16:creationId xmlns:a16="http://schemas.microsoft.com/office/drawing/2014/main" id="{0CE16DD4-E2A2-9443-9D21-16D081A7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C105D3-D662-4A1D-A899-25BE0DBF2B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8" name="page #">
            <a:extLst>
              <a:ext uri="{FF2B5EF4-FFF2-40B4-BE49-F238E27FC236}">
                <a16:creationId xmlns:a16="http://schemas.microsoft.com/office/drawing/2014/main" id="{865AA72C-771F-4576-A11D-528F9C3A6C4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49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5" name="big bubbles"/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9" r="25416" b="38836"/>
          <a:stretch/>
        </p:blipFill>
        <p:spPr>
          <a:xfrm flipH="1">
            <a:off x="-2" y="-1"/>
            <a:ext cx="6216971" cy="6857997"/>
          </a:xfrm>
          <a:prstGeom prst="rect">
            <a:avLst/>
          </a:prstGeom>
        </p:spPr>
      </p:pic>
      <p:pic>
        <p:nvPicPr>
          <p:cNvPr id="20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 b="38307"/>
          <a:stretch/>
        </p:blipFill>
        <p:spPr>
          <a:xfrm>
            <a:off x="9022080" y="3531822"/>
            <a:ext cx="3169920" cy="3333435"/>
          </a:xfrm>
          <a:prstGeom prst="rect">
            <a:avLst/>
          </a:prstGeom>
        </p:spPr>
      </p:pic>
      <p:cxnSp>
        <p:nvCxnSpPr>
          <p:cNvPr id="30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  <a:alpha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24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1"/>
          </a:xfrm>
          <a:prstGeom prst="rect">
            <a:avLst/>
          </a:prstGeom>
          <a:noFill/>
        </p:spPr>
      </p:pic>
      <p:sp>
        <p:nvSpPr>
          <p:cNvPr id="13" name="photo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DAA54AA6-C201-3B42-91D7-01A19551B35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website url text placeholder">
            <a:extLst>
              <a:ext uri="{FF2B5EF4-FFF2-40B4-BE49-F238E27FC236}">
                <a16:creationId xmlns:a16="http://schemas.microsoft.com/office/drawing/2014/main" id="{0178B533-5EB9-DD45-BC89-5494C199E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sp>
        <p:nvSpPr>
          <p:cNvPr id="17" name="email text placeholder">
            <a:extLst>
              <a:ext uri="{FF2B5EF4-FFF2-40B4-BE49-F238E27FC236}">
                <a16:creationId xmlns:a16="http://schemas.microsoft.com/office/drawing/2014/main" id="{88B1C8E0-0EBB-2347-AD34-A86C2E89E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CF6D28B3-54AD-1C45-A595-283C557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9B9329-F754-450C-8B52-053FEA31E3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0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  <a:alpha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24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1"/>
          </a:xfrm>
          <a:prstGeom prst="rect">
            <a:avLst/>
          </a:prstGeom>
          <a:noFill/>
        </p:spPr>
      </p:pic>
      <p:sp>
        <p:nvSpPr>
          <p:cNvPr id="13" name="photo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DAA54AA6-C201-3B42-91D7-01A19551B35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website url text placeholder">
            <a:extLst>
              <a:ext uri="{FF2B5EF4-FFF2-40B4-BE49-F238E27FC236}">
                <a16:creationId xmlns:a16="http://schemas.microsoft.com/office/drawing/2014/main" id="{0178B533-5EB9-DD45-BC89-5494C199E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sp>
        <p:nvSpPr>
          <p:cNvPr id="17" name="email text placeholder">
            <a:extLst>
              <a:ext uri="{FF2B5EF4-FFF2-40B4-BE49-F238E27FC236}">
                <a16:creationId xmlns:a16="http://schemas.microsoft.com/office/drawing/2014/main" id="{88B1C8E0-0EBB-2347-AD34-A86C2E89E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CF6D28B3-54AD-1C45-A595-283C557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9B9329-F754-450C-8B52-053FEA31E3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6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urple accent">
            <a:extLst>
              <a:ext uri="{FF2B5EF4-FFF2-40B4-BE49-F238E27FC236}">
                <a16:creationId xmlns:a16="http://schemas.microsoft.com/office/drawing/2014/main" id="{5E86994E-A31B-1445-9997-76DAF7C07C90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website url text placeholder">
            <a:extLst>
              <a:ext uri="{FF2B5EF4-FFF2-40B4-BE49-F238E27FC236}">
                <a16:creationId xmlns:a16="http://schemas.microsoft.com/office/drawing/2014/main" id="{2ED274D9-C938-9848-8261-B18983BF29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sp>
        <p:nvSpPr>
          <p:cNvPr id="28" name="email text placeholder">
            <a:extLst>
              <a:ext uri="{FF2B5EF4-FFF2-40B4-BE49-F238E27FC236}">
                <a16:creationId xmlns:a16="http://schemas.microsoft.com/office/drawing/2014/main" id="{750F92A1-5047-7042-BE3A-7E0B340A51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6F9BE023-40BE-204B-99AA-612B173D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E256D3-0CED-4610-9D8C-B2CD506392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2" name="page #">
            <a:extLst>
              <a:ext uri="{FF2B5EF4-FFF2-40B4-BE49-F238E27FC236}">
                <a16:creationId xmlns:a16="http://schemas.microsoft.com/office/drawing/2014/main" id="{26AAA63C-5FAD-4A0C-825B-A7986228770A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59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urple accent">
            <a:extLst>
              <a:ext uri="{FF2B5EF4-FFF2-40B4-BE49-F238E27FC236}">
                <a16:creationId xmlns:a16="http://schemas.microsoft.com/office/drawing/2014/main" id="{5E86994E-A31B-1445-9997-76DAF7C07C90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website url text placeholder">
            <a:extLst>
              <a:ext uri="{FF2B5EF4-FFF2-40B4-BE49-F238E27FC236}">
                <a16:creationId xmlns:a16="http://schemas.microsoft.com/office/drawing/2014/main" id="{2ED274D9-C938-9848-8261-B18983BF29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sp>
        <p:nvSpPr>
          <p:cNvPr id="28" name="email text placeholder">
            <a:extLst>
              <a:ext uri="{FF2B5EF4-FFF2-40B4-BE49-F238E27FC236}">
                <a16:creationId xmlns:a16="http://schemas.microsoft.com/office/drawing/2014/main" id="{750F92A1-5047-7042-BE3A-7E0B340A51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6F9BE023-40BE-204B-99AA-612B173D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E256D3-0CED-4610-9D8C-B2CD506392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2" name="page #">
            <a:extLst>
              <a:ext uri="{FF2B5EF4-FFF2-40B4-BE49-F238E27FC236}">
                <a16:creationId xmlns:a16="http://schemas.microsoft.com/office/drawing/2014/main" id="{26AAA63C-5FAD-4A0C-825B-A7986228770A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0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</a:t>
            </a:r>
            <a:endParaRPr lang="en-IN" dirty="0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2258D26-DB10-EE4B-A820-7623E81CE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9083F0-3591-4139-A71B-9CD9022EE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9" name="page #">
            <a:extLst>
              <a:ext uri="{FF2B5EF4-FFF2-40B4-BE49-F238E27FC236}">
                <a16:creationId xmlns:a16="http://schemas.microsoft.com/office/drawing/2014/main" id="{AF299BCD-8C0B-471B-AFFA-87915CF833D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02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2666999" y="1831018"/>
            <a:ext cx="6858001" cy="6857999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25590" b="38232"/>
          <a:stretch/>
        </p:blipFill>
        <p:spPr>
          <a:xfrm flipH="1">
            <a:off x="-1" y="0"/>
            <a:ext cx="6216970" cy="6850744"/>
          </a:xfrm>
          <a:prstGeom prst="rect">
            <a:avLst/>
          </a:prstGeom>
        </p:spPr>
      </p:pic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6258" y="2027584"/>
            <a:ext cx="6459566" cy="4830418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2" name="page #" hidden="1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7138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E4BF3E3C-8E57-2A41-B9AA-C0BBCA384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22035"/>
            <a:ext cx="11165913" cy="6563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Welcome or end Title slide</a:t>
            </a:r>
            <a:endParaRPr lang="en-IN"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388A2E6-3F34-8842-BF80-B3A4553C1998}"/>
              </a:ext>
            </a:extLst>
          </p:cNvPr>
          <p:cNvSpPr txBox="1">
            <a:spLocks/>
          </p:cNvSpPr>
          <p:nvPr userDrawn="1"/>
        </p:nvSpPr>
        <p:spPr>
          <a:xfrm>
            <a:off x="515938" y="993078"/>
            <a:ext cx="11165913" cy="5374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cap="none" dirty="0"/>
              <a:t>Subhead copy goes here</a:t>
            </a:r>
            <a:endParaRPr lang="en-IN" sz="2800" b="0" cap="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F90DAB-79D3-4013-99B3-1B2F8C8BA7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59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2666999" y="1831018"/>
            <a:ext cx="6858001" cy="6857999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6258" y="2027584"/>
            <a:ext cx="6459566" cy="4830418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2" name="page #" hidden="1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7138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E4BF3E3C-8E57-2A41-B9AA-C0BBCA384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22035"/>
            <a:ext cx="11165913" cy="6563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Welcome or end Title slide</a:t>
            </a:r>
            <a:endParaRPr lang="en-IN"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388A2E6-3F34-8842-BF80-B3A4553C1998}"/>
              </a:ext>
            </a:extLst>
          </p:cNvPr>
          <p:cNvSpPr txBox="1">
            <a:spLocks/>
          </p:cNvSpPr>
          <p:nvPr userDrawn="1"/>
        </p:nvSpPr>
        <p:spPr>
          <a:xfrm>
            <a:off x="515938" y="993078"/>
            <a:ext cx="11165913" cy="5374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cap="none" dirty="0"/>
              <a:t>Subhead copy goes here</a:t>
            </a:r>
            <a:endParaRPr lang="en-IN" sz="2800" b="0" cap="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F90DAB-79D3-4013-99B3-1B2F8C8BA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06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25476" b="38017"/>
          <a:stretch/>
        </p:blipFill>
        <p:spPr>
          <a:xfrm flipH="1">
            <a:off x="-9526" y="0"/>
            <a:ext cx="6226496" cy="6879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1621197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3727880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3681491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A19CE9-B18C-E242-A22D-2433A7CA1A8F}"/>
              </a:ext>
            </a:extLst>
          </p:cNvPr>
          <p:cNvSpPr/>
          <p:nvPr userDrawn="1"/>
        </p:nvSpPr>
        <p:spPr>
          <a:xfrm rot="10800000">
            <a:off x="515938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6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1621197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3727880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3681491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A19CE9-B18C-E242-A22D-2433A7CA1A8F}"/>
              </a:ext>
            </a:extLst>
          </p:cNvPr>
          <p:cNvSpPr/>
          <p:nvPr userDrawn="1"/>
        </p:nvSpPr>
        <p:spPr>
          <a:xfrm rot="10800000">
            <a:off x="515938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79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32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66" y="5029201"/>
            <a:ext cx="1847093" cy="15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5445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rot="10800000">
            <a:off x="1189567" y="1624014"/>
            <a:ext cx="9912351" cy="1587"/>
          </a:xfrm>
          <a:prstGeom prst="line">
            <a:avLst/>
          </a:prstGeom>
          <a:ln w="12700" cap="flat" cmpd="sng" algn="ctr">
            <a:solidFill>
              <a:srgbClr val="15A2C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189567" y="1252321"/>
            <a:ext cx="9912351" cy="5029946"/>
          </a:xfrm>
          <a:prstGeom prst="rect">
            <a:avLst/>
          </a:prstGeom>
        </p:spPr>
        <p:txBody>
          <a:bodyPr vert="horz"/>
          <a:lstStyle>
            <a:lvl1pPr>
              <a:defRPr sz="1800" b="0" i="0">
                <a:solidFill>
                  <a:srgbClr val="303232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303232"/>
                </a:solidFill>
              </a:defRPr>
            </a:lvl2pPr>
            <a:lvl3pPr>
              <a:buFont typeface="Arial"/>
              <a:buNone/>
              <a:defRPr sz="1200">
                <a:solidFill>
                  <a:srgbClr val="303232"/>
                </a:solidFill>
              </a:defRPr>
            </a:lvl3pPr>
            <a:lvl4pPr>
              <a:buFont typeface="Arial"/>
              <a:buNone/>
              <a:defRPr sz="1200">
                <a:solidFill>
                  <a:srgbClr val="303232"/>
                </a:solidFill>
              </a:defRPr>
            </a:lvl4pPr>
            <a:lvl5pPr>
              <a:buFont typeface="Arial"/>
              <a:buNone/>
              <a:defRPr sz="1200">
                <a:solidFill>
                  <a:srgbClr val="30323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223855" y="141105"/>
            <a:ext cx="9508807" cy="777648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62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0" name="larg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12011" b="40114"/>
          <a:stretch/>
        </p:blipFill>
        <p:spPr>
          <a:xfrm flipH="1">
            <a:off x="4419598" y="-14514"/>
            <a:ext cx="7786915" cy="6865258"/>
          </a:xfrm>
          <a:prstGeom prst="rect">
            <a:avLst/>
          </a:prstGeom>
        </p:spPr>
      </p:pic>
      <p:pic>
        <p:nvPicPr>
          <p:cNvPr id="11" name="small bubble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age #">
            <a:extLst>
              <a:ext uri="{FF2B5EF4-FFF2-40B4-BE49-F238E27FC236}">
                <a16:creationId xmlns:a16="http://schemas.microsoft.com/office/drawing/2014/main" id="{19C5C4EF-1B9F-B24F-9290-71135074C61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90C29CFF-3A97-814B-9236-72E8D5F03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Title here</a:t>
            </a:r>
            <a:endParaRPr lang="en-IN" dirty="0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8A86583-70E2-5B45-8FC7-AD877B0AC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527451-9E32-45E4-8291-DBEB677253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age #">
            <a:extLst>
              <a:ext uri="{FF2B5EF4-FFF2-40B4-BE49-F238E27FC236}">
                <a16:creationId xmlns:a16="http://schemas.microsoft.com/office/drawing/2014/main" id="{19C5C4EF-1B9F-B24F-9290-71135074C61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90C29CFF-3A97-814B-9236-72E8D5F03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Title here</a:t>
            </a:r>
            <a:endParaRPr lang="en-IN" dirty="0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8A86583-70E2-5B45-8FC7-AD877B0AC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527451-9E32-45E4-8291-DBEB67725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8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</a:t>
            </a:r>
            <a:endParaRPr lang="en-IN" dirty="0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DE0D4CCE-0256-BA41-8385-90281AD5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9" name="purple accent">
            <a:extLst>
              <a:ext uri="{FF2B5EF4-FFF2-40B4-BE49-F238E27FC236}">
                <a16:creationId xmlns:a16="http://schemas.microsoft.com/office/drawing/2014/main" id="{E413B263-B3C1-4347-927B-99016AADF32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36EA9A-890B-42EE-843E-C3597A7694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1" name="page #">
            <a:extLst>
              <a:ext uri="{FF2B5EF4-FFF2-40B4-BE49-F238E27FC236}">
                <a16:creationId xmlns:a16="http://schemas.microsoft.com/office/drawing/2014/main" id="{B3FE72FB-0CCC-4B1E-848D-FFBCDA65F0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</a:t>
            </a:r>
            <a:endParaRPr lang="en-IN" dirty="0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DE0D4CCE-0256-BA41-8385-90281AD5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9" name="purple accent">
            <a:extLst>
              <a:ext uri="{FF2B5EF4-FFF2-40B4-BE49-F238E27FC236}">
                <a16:creationId xmlns:a16="http://schemas.microsoft.com/office/drawing/2014/main" id="{E413B263-B3C1-4347-927B-99016AADF32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36EA9A-890B-42EE-843E-C3597A769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1" name="page #">
            <a:extLst>
              <a:ext uri="{FF2B5EF4-FFF2-40B4-BE49-F238E27FC236}">
                <a16:creationId xmlns:a16="http://schemas.microsoft.com/office/drawing/2014/main" id="{B3FE72FB-0CCC-4B1E-848D-FFBCDA65F0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0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693" r:id="rId2"/>
    <p:sldLayoutId id="2147483719" r:id="rId3"/>
    <p:sldLayoutId id="2147483676" r:id="rId4"/>
    <p:sldLayoutId id="2147483718" r:id="rId5"/>
    <p:sldLayoutId id="2147483650" r:id="rId6"/>
    <p:sldLayoutId id="2147483717" r:id="rId7"/>
    <p:sldLayoutId id="2147483686" r:id="rId8"/>
    <p:sldLayoutId id="2147483724" r:id="rId9"/>
    <p:sldLayoutId id="2147483666" r:id="rId10"/>
    <p:sldLayoutId id="2147483716" r:id="rId11"/>
    <p:sldLayoutId id="2147483649" r:id="rId12"/>
    <p:sldLayoutId id="2147483715" r:id="rId13"/>
    <p:sldLayoutId id="2147483684" r:id="rId14"/>
    <p:sldLayoutId id="2147483725" r:id="rId15"/>
    <p:sldLayoutId id="2147483677" r:id="rId16"/>
    <p:sldLayoutId id="2147483714" r:id="rId17"/>
    <p:sldLayoutId id="2147483661" r:id="rId18"/>
    <p:sldLayoutId id="2147483713" r:id="rId19"/>
    <p:sldLayoutId id="2147483685" r:id="rId20"/>
    <p:sldLayoutId id="2147483726" r:id="rId21"/>
    <p:sldLayoutId id="2147483668" r:id="rId22"/>
    <p:sldLayoutId id="2147483707" r:id="rId23"/>
    <p:sldLayoutId id="2147483654" r:id="rId24"/>
    <p:sldLayoutId id="2147483689" r:id="rId25"/>
    <p:sldLayoutId id="2147483688" r:id="rId26"/>
    <p:sldLayoutId id="2147483727" r:id="rId27"/>
    <p:sldLayoutId id="2147483678" r:id="rId28"/>
    <p:sldLayoutId id="2147483690" r:id="rId29"/>
    <p:sldLayoutId id="2147483679" r:id="rId30"/>
    <p:sldLayoutId id="2147483712" r:id="rId31"/>
    <p:sldLayoutId id="2147483672" r:id="rId32"/>
    <p:sldLayoutId id="2147483711" r:id="rId33"/>
    <p:sldLayoutId id="2147483683" r:id="rId34"/>
    <p:sldLayoutId id="2147483710" r:id="rId35"/>
    <p:sldLayoutId id="2147483671" r:id="rId36"/>
    <p:sldLayoutId id="2147483691" r:id="rId37"/>
    <p:sldLayoutId id="2147483663" r:id="rId38"/>
    <p:sldLayoutId id="2147483708" r:id="rId39"/>
    <p:sldLayoutId id="2147483662" r:id="rId40"/>
    <p:sldLayoutId id="2147483709" r:id="rId41"/>
    <p:sldLayoutId id="2147483674" r:id="rId42"/>
    <p:sldLayoutId id="2147483692" r:id="rId43"/>
    <p:sldLayoutId id="2147483682" r:id="rId44"/>
    <p:sldLayoutId id="2147483720" r:id="rId45"/>
    <p:sldLayoutId id="2147483665" r:id="rId46"/>
    <p:sldLayoutId id="2147483721" r:id="rId47"/>
    <p:sldLayoutId id="2147483687" r:id="rId48"/>
    <p:sldLayoutId id="2147483728" r:id="rId49"/>
    <p:sldLayoutId id="2147483681" r:id="rId50"/>
    <p:sldLayoutId id="2147483722" r:id="rId51"/>
    <p:sldLayoutId id="2147483706" r:id="rId52"/>
    <p:sldLayoutId id="2147483723" r:id="rId53"/>
    <p:sldLayoutId id="2147483732" r:id="rId54"/>
    <p:sldLayoutId id="2147483733" r:id="rId5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877C68FA-2B11-1B89-666B-1FF37D8A2D18}"/>
              </a:ext>
            </a:extLst>
          </p:cNvPr>
          <p:cNvSpPr txBox="1">
            <a:spLocks/>
          </p:cNvSpPr>
          <p:nvPr/>
        </p:nvSpPr>
        <p:spPr>
          <a:xfrm>
            <a:off x="501446" y="1585895"/>
            <a:ext cx="4253028" cy="149099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FY 2025-26 &amp; 2026-27 Connection Fees and Property Taxes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5B6AC4A-B5BC-80D3-8A40-074F39D968F4}"/>
              </a:ext>
            </a:extLst>
          </p:cNvPr>
          <p:cNvSpPr txBox="1">
            <a:spLocks/>
          </p:cNvSpPr>
          <p:nvPr/>
        </p:nvSpPr>
        <p:spPr>
          <a:xfrm>
            <a:off x="501446" y="3781108"/>
            <a:ext cx="5922453" cy="14097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Board of directors meeting</a:t>
            </a:r>
          </a:p>
          <a:p>
            <a:pPr algn="l"/>
            <a:endParaRPr lang="en-US" sz="1800" dirty="0"/>
          </a:p>
          <a:p>
            <a:pPr algn="l"/>
            <a:r>
              <a:rPr lang="en-US" sz="2000" dirty="0"/>
              <a:t>July 14, 2025</a:t>
            </a:r>
          </a:p>
        </p:txBody>
      </p:sp>
      <p:pic>
        <p:nvPicPr>
          <p:cNvPr id="70" name="Picture Placeholder 5">
            <a:extLst>
              <a:ext uri="{FF2B5EF4-FFF2-40B4-BE49-F238E27FC236}">
                <a16:creationId xmlns:a16="http://schemas.microsoft.com/office/drawing/2014/main" id="{45FBD10C-3384-CC47-FF17-CEB0232C43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>
          <a:xfrm>
            <a:off x="5884863" y="0"/>
            <a:ext cx="6307137" cy="5780088"/>
          </a:xfrm>
        </p:spPr>
      </p:pic>
    </p:spTree>
    <p:extLst>
      <p:ext uri="{BB962C8B-B14F-4D97-AF65-F5344CB8AC3E}">
        <p14:creationId xmlns:p14="http://schemas.microsoft.com/office/powerpoint/2010/main" val="2051804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20E05-A1AB-0887-F1CC-A3823E0B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AADDFAB-08A0-4E80-B039-3FFDA48721F8}"/>
              </a:ext>
            </a:extLst>
          </p:cNvPr>
          <p:cNvSpPr txBox="1">
            <a:spLocks/>
          </p:cNvSpPr>
          <p:nvPr/>
        </p:nvSpPr>
        <p:spPr>
          <a:xfrm>
            <a:off x="2134332" y="179311"/>
            <a:ext cx="8031708" cy="792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Funding Irvine lake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FBA1445-C5B8-A047-0DC5-80D618EC5B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06690"/>
              </p:ext>
            </p:extLst>
          </p:nvPr>
        </p:nvGraphicFramePr>
        <p:xfrm>
          <a:off x="1233488" y="660400"/>
          <a:ext cx="10118619" cy="568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077322" imgH="4541567" progId="Excel.Sheet.12">
                  <p:embed/>
                </p:oleObj>
              </mc:Choice>
              <mc:Fallback>
                <p:oleObj name="Worksheet" r:id="rId3" imgW="8077322" imgH="45415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3488" y="660400"/>
                        <a:ext cx="10118619" cy="5689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3648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01546-5EC6-33B9-389A-DFD95220D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3ACFA4-295C-4822-BE08-F12D92641A84}"/>
              </a:ext>
            </a:extLst>
          </p:cNvPr>
          <p:cNvSpPr txBox="1">
            <a:spLocks/>
          </p:cNvSpPr>
          <p:nvPr/>
        </p:nvSpPr>
        <p:spPr>
          <a:xfrm>
            <a:off x="2080146" y="537736"/>
            <a:ext cx="8031708" cy="4448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New capital Bond Sale Projections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9C2BE7A-B131-57CD-A38C-FE88EF76E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839556"/>
              </p:ext>
            </p:extLst>
          </p:nvPr>
        </p:nvGraphicFramePr>
        <p:xfrm>
          <a:off x="1543050" y="1397000"/>
          <a:ext cx="88487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057612" imgH="1847986" progId="Excel.Sheet.12">
                  <p:embed/>
                </p:oleObj>
              </mc:Choice>
              <mc:Fallback>
                <p:oleObj name="Worksheet" r:id="rId3" imgW="4057612" imgH="1847986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7915E1D-DDCA-4ADC-C568-C5E51E4B3C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3050" y="1397000"/>
                        <a:ext cx="8848725" cy="403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0475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B27CD-ED23-F2F1-06C9-4B9F756AF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091BA48-42C7-B74D-5518-8099C87E5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832214"/>
              </p:ext>
            </p:extLst>
          </p:nvPr>
        </p:nvGraphicFramePr>
        <p:xfrm>
          <a:off x="1587500" y="1060450"/>
          <a:ext cx="8840788" cy="509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257618" imgH="2448061" progId="Excel.Sheet.12">
                  <p:embed/>
                </p:oleObj>
              </mc:Choice>
              <mc:Fallback>
                <p:oleObj name="Worksheet" r:id="rId3" imgW="4257618" imgH="2448061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DBEF88C-E61D-F5F3-9156-DEEAF796D6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500" y="1060450"/>
                        <a:ext cx="8840788" cy="5095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E986FFC-74C5-BFA9-9E43-657395124F9B}"/>
              </a:ext>
            </a:extLst>
          </p:cNvPr>
          <p:cNvSpPr txBox="1">
            <a:spLocks/>
          </p:cNvSpPr>
          <p:nvPr/>
        </p:nvSpPr>
        <p:spPr>
          <a:xfrm>
            <a:off x="2080146" y="537736"/>
            <a:ext cx="8031708" cy="4448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New capital Bond Sale Projections</a:t>
            </a:r>
          </a:p>
        </p:txBody>
      </p:sp>
    </p:spTree>
    <p:extLst>
      <p:ext uri="{BB962C8B-B14F-4D97-AF65-F5344CB8AC3E}">
        <p14:creationId xmlns:p14="http://schemas.microsoft.com/office/powerpoint/2010/main" val="404002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AA1A09-D987-2A72-5E7D-8D44CA8BD6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9A7763-F5FC-D25E-62C3-2D7A4A62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73" y="1994452"/>
            <a:ext cx="5148380" cy="2869096"/>
          </a:xfrm>
        </p:spPr>
        <p:txBody>
          <a:bodyPr/>
          <a:lstStyle/>
          <a:p>
            <a:r>
              <a:rPr lang="en-US" sz="4000" dirty="0"/>
              <a:t>Proposed</a:t>
            </a:r>
            <a:br>
              <a:rPr lang="en-US" sz="4000" dirty="0"/>
            </a:br>
            <a:r>
              <a:rPr lang="en-US" sz="4000" dirty="0"/>
              <a:t>Connection Fees and Tax Rates</a:t>
            </a:r>
          </a:p>
        </p:txBody>
      </p:sp>
      <p:pic>
        <p:nvPicPr>
          <p:cNvPr id="16" name="Picture Placeholder 15" descr="A picture containing aerial photography, outdoor, bird's-eye view, mountain&#10;&#10;Description automatically generated">
            <a:extLst>
              <a:ext uri="{FF2B5EF4-FFF2-40B4-BE49-F238E27FC236}">
                <a16:creationId xmlns:a16="http://schemas.microsoft.com/office/drawing/2014/main" id="{62E14B15-49B4-CF44-6A1C-A9BFF1C2DA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549" r="225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0304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343F5-D1ED-DE82-8245-CA4E9F728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746D429-51CD-AD63-1FFD-7BDAB6EA2FF8}"/>
              </a:ext>
            </a:extLst>
          </p:cNvPr>
          <p:cNvSpPr txBox="1">
            <a:spLocks/>
          </p:cNvSpPr>
          <p:nvPr/>
        </p:nvSpPr>
        <p:spPr>
          <a:xfrm>
            <a:off x="363163" y="588582"/>
            <a:ext cx="11083047" cy="5674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 of communications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9AC0A2-3DED-4ED6-D000-DD9A44CDC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218" y="1156062"/>
            <a:ext cx="9895840" cy="5113355"/>
          </a:xfrm>
        </p:spPr>
        <p:txBody>
          <a:bodyPr>
            <a:noAutofit/>
          </a:bodyPr>
          <a:lstStyle/>
          <a:p>
            <a:pPr marL="2286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April</a:t>
            </a:r>
          </a:p>
          <a:p>
            <a:pPr marL="687388"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Requested for projections from developers</a:t>
            </a:r>
          </a:p>
          <a:p>
            <a:pPr marL="2286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/>
              <a:t>May</a:t>
            </a:r>
          </a:p>
          <a:p>
            <a:pPr marL="687388" lvl="1" indent="-231775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Second request to developers’ input</a:t>
            </a:r>
          </a:p>
          <a:p>
            <a:pPr marL="687388" lvl="1" indent="-231775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Staff communicated updated models</a:t>
            </a:r>
          </a:p>
          <a:p>
            <a:pPr marL="1198563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600" dirty="0"/>
              <a:t>Communicated increases</a:t>
            </a:r>
          </a:p>
          <a:p>
            <a:pPr marL="1198563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600" dirty="0"/>
              <a:t>Suggested available actions to mitigate increase</a:t>
            </a:r>
            <a:endParaRPr lang="en-US" sz="1800" dirty="0"/>
          </a:p>
          <a:p>
            <a:pPr marL="2286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/>
              <a:t>June</a:t>
            </a:r>
          </a:p>
          <a:p>
            <a:pPr marL="687388"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June 2 Finance and Personnel Committee meeting</a:t>
            </a:r>
          </a:p>
          <a:p>
            <a:pPr marL="687388"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Staff met with developers on several occasions</a:t>
            </a:r>
          </a:p>
          <a:p>
            <a:pPr marL="1201738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600" dirty="0"/>
              <a:t>Provided explanation for the cost drivers</a:t>
            </a:r>
          </a:p>
          <a:p>
            <a:pPr marL="1201738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600" dirty="0"/>
              <a:t>Considered available options to mitigate the increase</a:t>
            </a:r>
          </a:p>
          <a:p>
            <a:pPr marL="687388"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June 30 Finance and Personnel Committee meeting</a:t>
            </a:r>
          </a:p>
          <a:p>
            <a:pPr marL="687388"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Developer suggested alternative splitting the increase over two years</a:t>
            </a:r>
          </a:p>
          <a:p>
            <a:pPr marL="2286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/>
              <a:t>July</a:t>
            </a:r>
          </a:p>
          <a:p>
            <a:pPr marL="744538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Staff continues discussions related to the primary cost driver and other alternatives</a:t>
            </a:r>
          </a:p>
          <a:p>
            <a:pPr marL="744538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July 10 meeting with BIA</a:t>
            </a:r>
          </a:p>
          <a:p>
            <a:pPr marL="744538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July 14 present alternative to the Board</a:t>
            </a:r>
          </a:p>
          <a:p>
            <a:pPr marL="228600" lvl="1" indent="0">
              <a:lnSpc>
                <a:spcPct val="100000"/>
              </a:lnSpc>
              <a:spcBef>
                <a:spcPts val="180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2355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28EC2-899F-9803-1311-3B70928BD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E746DE-E6C8-DDA3-493E-1E19D839C450}"/>
              </a:ext>
            </a:extLst>
          </p:cNvPr>
          <p:cNvSpPr txBox="1">
            <a:spLocks/>
          </p:cNvSpPr>
          <p:nvPr/>
        </p:nvSpPr>
        <p:spPr>
          <a:xfrm>
            <a:off x="363163" y="588582"/>
            <a:ext cx="11083047" cy="792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Updated after the June 2, 2025</a:t>
            </a:r>
          </a:p>
          <a:p>
            <a:pPr algn="ctr"/>
            <a:r>
              <a:rPr lang="en-US" dirty="0"/>
              <a:t>Finance &amp; Personnel Committee meeting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F705C-B46F-5D3D-ADC2-5B272A26B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444" y="1772529"/>
            <a:ext cx="9278916" cy="4386446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dirty="0"/>
              <a:t>Additional connection fees identified from separate developer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dirty="0"/>
              <a:t>IDs 153/253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dirty="0"/>
              <a:t>IDs 112/212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800" dirty="0"/>
              <a:t>The Irvine Company to continue reviewing process to move parcels into IDs 153/253 as agreed on during LTFP process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800" dirty="0"/>
              <a:t>FivePoint to begin process to move PA30 into 112/212</a:t>
            </a:r>
          </a:p>
        </p:txBody>
      </p:sp>
    </p:spTree>
    <p:extLst>
      <p:ext uri="{BB962C8B-B14F-4D97-AF65-F5344CB8AC3E}">
        <p14:creationId xmlns:p14="http://schemas.microsoft.com/office/powerpoint/2010/main" val="1619315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C9406-9F85-FCF2-646E-7B400A436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D6BBE-038D-C144-34B8-F53E8717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443" y="1772529"/>
            <a:ext cx="8904510" cy="3279369"/>
          </a:xfrm>
        </p:spPr>
        <p:txBody>
          <a:bodyPr>
            <a:noAutofit/>
          </a:bodyPr>
          <a:lstStyle/>
          <a:p>
            <a:pPr marL="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800" dirty="0"/>
              <a:t>Alternative Approach Considered: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“Smoothing” the connection fee increase over the two-year rate setting cycle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Allow for time to make changes previously represented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Will mitigate spikes in rates (potentially up and down)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C527C49-28C9-1C7C-2AC9-259E26775850}"/>
              </a:ext>
            </a:extLst>
          </p:cNvPr>
          <p:cNvSpPr txBox="1">
            <a:spLocks/>
          </p:cNvSpPr>
          <p:nvPr/>
        </p:nvSpPr>
        <p:spPr>
          <a:xfrm>
            <a:off x="103763" y="588582"/>
            <a:ext cx="11537003" cy="792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Updated after the June 30, 2025</a:t>
            </a:r>
          </a:p>
          <a:p>
            <a:pPr algn="ctr"/>
            <a:r>
              <a:rPr lang="en-US" dirty="0"/>
              <a:t>Finance &amp; Personnel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86185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96783" y="478260"/>
            <a:ext cx="6065629" cy="6583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Proposed Connection Fees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E187C54-3B76-2CF1-6395-227E327E78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914812"/>
              </p:ext>
            </p:extLst>
          </p:nvPr>
        </p:nvGraphicFramePr>
        <p:xfrm>
          <a:off x="2073275" y="1042988"/>
          <a:ext cx="8402638" cy="535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753104" imgH="4305232" progId="Excel.Sheet.12">
                  <p:embed/>
                </p:oleObj>
              </mc:Choice>
              <mc:Fallback>
                <p:oleObj name="Worksheet" r:id="rId3" imgW="6753104" imgH="43052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3275" y="1042988"/>
                        <a:ext cx="8402638" cy="535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7434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8E36F-59EA-EBC3-1ABE-D90A02C40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C545C2-89C9-32A9-DE26-D925557B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783" y="588962"/>
            <a:ext cx="6065629" cy="6583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Proposed tax rates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0456D16-63F0-E45F-1FB7-5A440FE847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394289"/>
              </p:ext>
            </p:extLst>
          </p:nvPr>
        </p:nvGraphicFramePr>
        <p:xfrm>
          <a:off x="2784475" y="1372507"/>
          <a:ext cx="7288213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998650" imgH="3558482" progId="Excel.Sheet.12">
                  <p:embed/>
                </p:oleObj>
              </mc:Choice>
              <mc:Fallback>
                <p:oleObj name="Worksheet" r:id="rId3" imgW="4998650" imgH="3558482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E187C54-3B76-2CF1-6395-227E327E78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4475" y="1372507"/>
                        <a:ext cx="7288213" cy="518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9068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77246-06AE-4249-9760-90F76136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619080"/>
            <a:ext cx="11160124" cy="384047"/>
          </a:xfrm>
        </p:spPr>
        <p:txBody>
          <a:bodyPr/>
          <a:lstStyle/>
          <a:p>
            <a:pPr algn="ctr"/>
            <a:r>
              <a:rPr lang="en-US" dirty="0"/>
              <a:t>Staff Recommendation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07E86-0CE9-18AC-4AE3-F642345579E3}"/>
              </a:ext>
            </a:extLst>
          </p:cNvPr>
          <p:cNvSpPr txBox="1"/>
          <p:nvPr/>
        </p:nvSpPr>
        <p:spPr>
          <a:xfrm>
            <a:off x="1514475" y="1476466"/>
            <a:ext cx="91630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ea typeface="Times New Roman" panose="02020603050405020304" pitchFamily="18" charset="0"/>
              </a:rPr>
              <a:t>That the Board approve of the attached resolutions setting connection fees and property taxes for Fiscal </a:t>
            </a:r>
            <a:r>
              <a:rPr lang="en-US" sz="2800" dirty="0">
                <a:ea typeface="Times New Roman" panose="02020603050405020304" pitchFamily="18" charset="0"/>
              </a:rPr>
              <a:t>Y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ear 2025-26 and Fiscal </a:t>
            </a:r>
            <a:r>
              <a:rPr lang="en-US" sz="2800" dirty="0">
                <a:ea typeface="Times New Roman" panose="02020603050405020304" pitchFamily="18" charset="0"/>
              </a:rPr>
              <a:t>Y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ear 2026-27</a:t>
            </a:r>
            <a:r>
              <a:rPr lang="en-US" sz="2800" dirty="0">
                <a:ea typeface="Times New Roman" panose="02020603050405020304" pitchFamily="18" charset="0"/>
              </a:rPr>
              <a:t>.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098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77246-06AE-4249-9760-90F76136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15288"/>
            <a:ext cx="11160124" cy="908888"/>
          </a:xfrm>
        </p:spPr>
        <p:txBody>
          <a:bodyPr/>
          <a:lstStyle/>
          <a:p>
            <a:pPr algn="ctr"/>
            <a:r>
              <a:rPr lang="en-US" dirty="0"/>
              <a:t>Connection Fees and Property Taxes</a:t>
            </a:r>
            <a:br>
              <a:rPr lang="en-US" dirty="0"/>
            </a:br>
            <a:r>
              <a:rPr lang="en-US" dirty="0"/>
              <a:t>FY 2025-26 and 2026-27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3C313-1139-4B1E-BE41-ED6015ECA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22" y="2279019"/>
            <a:ext cx="10263578" cy="3816981"/>
          </a:xfrm>
          <a:prstGeom prst="rect">
            <a:avLst/>
          </a:prstGeom>
        </p:spPr>
        <p:txBody>
          <a:bodyPr/>
          <a:lstStyle/>
          <a:p>
            <a:pPr marL="971550" lvl="1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800" dirty="0"/>
              <a:t>Connection Fee and Property Tax Rate Development</a:t>
            </a:r>
          </a:p>
          <a:p>
            <a:pPr marL="971550" lvl="1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800" dirty="0"/>
              <a:t>Overview of Significant Changes</a:t>
            </a:r>
          </a:p>
          <a:p>
            <a:pPr marL="971550" lvl="1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800" dirty="0"/>
              <a:t>Irvine Lake Updated Allocation</a:t>
            </a:r>
          </a:p>
          <a:p>
            <a:pPr marL="971550" lvl="1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800" dirty="0"/>
              <a:t>Proposed Connection Fees</a:t>
            </a:r>
          </a:p>
          <a:p>
            <a:pPr marL="971550" lvl="1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800" dirty="0"/>
              <a:t>Proposed Property Tax Rates</a:t>
            </a:r>
          </a:p>
          <a:p>
            <a:pPr marL="971550" lvl="1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800" dirty="0"/>
              <a:t>Staff Recommendation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14B9D4-DEF0-681D-7C32-47B8CA1F01F9}"/>
              </a:ext>
            </a:extLst>
          </p:cNvPr>
          <p:cNvSpPr txBox="1">
            <a:spLocks/>
          </p:cNvSpPr>
          <p:nvPr/>
        </p:nvSpPr>
        <p:spPr>
          <a:xfrm>
            <a:off x="515938" y="1564956"/>
            <a:ext cx="11160124" cy="6226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Presentation Agenda:</a:t>
            </a:r>
          </a:p>
        </p:txBody>
      </p:sp>
    </p:spTree>
    <p:extLst>
      <p:ext uri="{BB962C8B-B14F-4D97-AF65-F5344CB8AC3E}">
        <p14:creationId xmlns:p14="http://schemas.microsoft.com/office/powerpoint/2010/main" val="2787359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D7A5916C-B910-603F-3F02-9B20F215350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ClrTx/>
            </a:pPr>
            <a:endParaRPr lang="en-US" sz="2600" dirty="0"/>
          </a:p>
          <a:p>
            <a:pPr marL="0" indent="0">
              <a:buClrTx/>
            </a:pPr>
            <a:endParaRPr lang="en-US" sz="2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692244-F16E-865A-E62C-B386D04FA5DD}"/>
              </a:ext>
            </a:extLst>
          </p:cNvPr>
          <p:cNvSpPr txBox="1">
            <a:spLocks/>
          </p:cNvSpPr>
          <p:nvPr/>
        </p:nvSpPr>
        <p:spPr>
          <a:xfrm>
            <a:off x="864577" y="681789"/>
            <a:ext cx="10462845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Connection Fee and Property Tax development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D49BB29-804A-D39B-785F-86584C8F99A9}"/>
              </a:ext>
            </a:extLst>
          </p:cNvPr>
          <p:cNvSpPr txBox="1">
            <a:spLocks/>
          </p:cNvSpPr>
          <p:nvPr/>
        </p:nvSpPr>
        <p:spPr>
          <a:xfrm>
            <a:off x="791185" y="1439260"/>
            <a:ext cx="10363200" cy="3774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/>
              <a:t>This transparent process remains unchanged since the Board approved the </a:t>
            </a:r>
            <a:r>
              <a:rPr lang="en-US" sz="2400" i="1" dirty="0"/>
              <a:t>cost-based</a:t>
            </a:r>
            <a:r>
              <a:rPr lang="en-US" sz="2400" dirty="0"/>
              <a:t> Long Term Financial Plan (LTFP) in 2013-14:</a:t>
            </a:r>
          </a:p>
          <a:p>
            <a:pPr marL="5715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dirty="0"/>
              <a:t>Request input from local developers and incorporate changes.</a:t>
            </a:r>
          </a:p>
          <a:p>
            <a:pPr marL="5715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dirty="0"/>
              <a:t>Update IRWD Connection Fee and Property Tax model.</a:t>
            </a:r>
          </a:p>
          <a:p>
            <a:pPr marL="5715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dirty="0"/>
              <a:t>Set connection fees and property tax to share costs equally between developers and property owners (through 2060).</a:t>
            </a:r>
          </a:p>
          <a:p>
            <a:pPr marL="5715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dirty="0"/>
              <a:t>Recommend Board approval of connection fees and property tax rates for FY 2025-26 and FY 2026-27.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03898-AC13-CD0F-1996-75C3D782C83D}"/>
              </a:ext>
            </a:extLst>
          </p:cNvPr>
          <p:cNvSpPr txBox="1"/>
          <p:nvPr/>
        </p:nvSpPr>
        <p:spPr>
          <a:xfrm>
            <a:off x="981129" y="5323919"/>
            <a:ext cx="9983311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sz="2400" i="1" dirty="0">
                <a:solidFill>
                  <a:schemeClr val="accent2"/>
                </a:solidFill>
              </a:rPr>
              <a:t>Staff will revisit connection fees and tax rates at mid-cycle and update the Committee on any changes that could affect tax rates and fees.</a:t>
            </a:r>
          </a:p>
        </p:txBody>
      </p:sp>
    </p:spTree>
    <p:extLst>
      <p:ext uri="{BB962C8B-B14F-4D97-AF65-F5344CB8AC3E}">
        <p14:creationId xmlns:p14="http://schemas.microsoft.com/office/powerpoint/2010/main" val="358306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18F2E31-47FE-157F-C53B-9297612F610B}"/>
              </a:ext>
            </a:extLst>
          </p:cNvPr>
          <p:cNvSpPr txBox="1">
            <a:spLocks/>
          </p:cNvSpPr>
          <p:nvPr/>
        </p:nvSpPr>
        <p:spPr>
          <a:xfrm>
            <a:off x="2080146" y="575612"/>
            <a:ext cx="8031708" cy="4448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Overview of Significant Changes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66FCCC-337B-5008-1A37-2281D4C4E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444" y="1306286"/>
            <a:ext cx="9495112" cy="49761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Updated critical components of the rate setting model: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Increases associated with ENR 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dirty="0"/>
              <a:t>FY 2025-26 = 3.7% (net)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dirty="0"/>
              <a:t>FY 2026-27 = 3.0% (estimate)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New Capital Improvement Projects: 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200" dirty="0"/>
              <a:t>Santiago Dam: $228 million </a:t>
            </a:r>
            <a:r>
              <a:rPr lang="en-US" sz="1400" dirty="0"/>
              <a:t>(portion attributed to New Capital)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200" dirty="0"/>
              <a:t>Orange Heights: $12 million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200" dirty="0"/>
              <a:t> Howiler Plant Improvements: $6 million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Interest Earnings: 1% increase (from 3.7% to 4.0%)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Cost of Debt: 1% increase (from 2.7% to 3.5%)</a:t>
            </a:r>
          </a:p>
        </p:txBody>
      </p:sp>
    </p:spTree>
    <p:extLst>
      <p:ext uri="{BB962C8B-B14F-4D97-AF65-F5344CB8AC3E}">
        <p14:creationId xmlns:p14="http://schemas.microsoft.com/office/powerpoint/2010/main" val="1751082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96522F5-34E9-760C-0F43-C5501860F0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E6AFB3-8B79-248C-4ED2-FB8832AFF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Irvine Lake updated allocation</a:t>
            </a:r>
          </a:p>
        </p:txBody>
      </p:sp>
      <p:pic>
        <p:nvPicPr>
          <p:cNvPr id="8" name="Content Placeholder 4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BECEAC81-5AB1-89CA-DDC5-8ED6145235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627" r="13627"/>
          <a:stretch>
            <a:fillRect/>
          </a:stretch>
        </p:blipFill>
        <p:spPr>
          <a:xfrm>
            <a:off x="5884863" y="0"/>
            <a:ext cx="6307137" cy="5780088"/>
          </a:xfrm>
        </p:spPr>
      </p:pic>
    </p:spTree>
    <p:extLst>
      <p:ext uri="{BB962C8B-B14F-4D97-AF65-F5344CB8AC3E}">
        <p14:creationId xmlns:p14="http://schemas.microsoft.com/office/powerpoint/2010/main" val="948148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F1D89-8495-3CAB-0EEB-E7DE8E4AC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E1D54F-473A-B68D-E650-D1F598BF2CDB}"/>
              </a:ext>
            </a:extLst>
          </p:cNvPr>
          <p:cNvSpPr txBox="1">
            <a:spLocks/>
          </p:cNvSpPr>
          <p:nvPr/>
        </p:nvSpPr>
        <p:spPr>
          <a:xfrm>
            <a:off x="2080146" y="575612"/>
            <a:ext cx="8031708" cy="792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Long Term capital funding plan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CAC497E-62AE-E6B2-044A-E1B000BD5F10}"/>
              </a:ext>
            </a:extLst>
          </p:cNvPr>
          <p:cNvSpPr txBox="1">
            <a:spLocks/>
          </p:cNvSpPr>
          <p:nvPr/>
        </p:nvSpPr>
        <p:spPr>
          <a:xfrm>
            <a:off x="939365" y="1395315"/>
            <a:ext cx="10411286" cy="4730995"/>
          </a:xfrm>
          <a:prstGeom prst="rect">
            <a:avLst/>
          </a:prstGeom>
        </p:spPr>
        <p:txBody>
          <a:bodyPr vert="horz"/>
          <a:lstStyle/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03232"/>
                </a:solidFill>
                <a:effectLst/>
                <a:uLnTx/>
                <a:uFillTx/>
                <a:latin typeface="Arial"/>
                <a:ea typeface="ＭＳ Ｐゴシック" pitchFamily="-84" charset="-128"/>
                <a:cs typeface="Arial"/>
              </a:rPr>
              <a:t>LTFP Guiding Principles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03232"/>
                </a:solidFill>
                <a:effectLst/>
                <a:uLnTx/>
                <a:uFillTx/>
                <a:latin typeface="Arial"/>
                <a:ea typeface="ＭＳ Ｐゴシック" pitchFamily="-84" charset="-128"/>
                <a:cs typeface="Arial"/>
              </a:rPr>
              <a:t>Customers, property owners, developers, and other beneficiaries of District infrastructure should each pay their fair share.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03232"/>
                </a:solidFill>
                <a:effectLst/>
                <a:uLnTx/>
                <a:uFillTx/>
                <a:latin typeface="Arial"/>
                <a:ea typeface="ＭＳ Ｐゴシック" pitchFamily="-84" charset="-128"/>
                <a:cs typeface="Arial"/>
              </a:rPr>
              <a:t>A  50/50 sharing of costs between the developers and the landowners has guided rate setting, but this may need to be applied differently in the future.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03232"/>
                </a:solidFill>
                <a:effectLst/>
                <a:uLnTx/>
                <a:uFillTx/>
                <a:latin typeface="Arial"/>
                <a:ea typeface="ＭＳ Ｐゴシック" pitchFamily="-84" charset="-128"/>
                <a:cs typeface="Arial"/>
              </a:rPr>
              <a:t>The past is instructive, but assumptions should be challenged going forward.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200" dirty="0">
                <a:solidFill>
                  <a:srgbClr val="303232"/>
                </a:solidFill>
                <a:latin typeface="Arial"/>
                <a:ea typeface="ＭＳ Ｐゴシック" pitchFamily="-84" charset="-128"/>
                <a:cs typeface="Arial"/>
              </a:rPr>
              <a:t>IRWD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03232"/>
                </a:solidFill>
                <a:effectLst/>
                <a:uLnTx/>
                <a:uFillTx/>
                <a:latin typeface="Arial"/>
                <a:ea typeface="ＭＳ Ｐゴシック" pitchFamily="-84" charset="-128"/>
                <a:cs typeface="Arial"/>
              </a:rPr>
              <a:t> should maximize its G.O. authorization.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03232"/>
                </a:solidFill>
                <a:effectLst/>
                <a:uLnTx/>
                <a:uFillTx/>
                <a:latin typeface="Arial"/>
                <a:ea typeface="ＭＳ Ｐゴシック" pitchFamily="-84" charset="-128"/>
                <a:cs typeface="Arial"/>
              </a:rPr>
              <a:t>Successor IDs should be fiscally healthy in terms of G.O. authorization and funding ability.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03232"/>
                </a:solidFill>
                <a:effectLst/>
                <a:uLnTx/>
                <a:uFillTx/>
                <a:latin typeface="Arial"/>
                <a:ea typeface="ＭＳ Ｐゴシック" pitchFamily="-84" charset="-128"/>
                <a:cs typeface="Arial"/>
              </a:rPr>
              <a:t>There should be a stronger signal linking capital project costs and rate impacts. </a:t>
            </a:r>
          </a:p>
        </p:txBody>
      </p:sp>
    </p:spTree>
    <p:extLst>
      <p:ext uri="{BB962C8B-B14F-4D97-AF65-F5344CB8AC3E}">
        <p14:creationId xmlns:p14="http://schemas.microsoft.com/office/powerpoint/2010/main" val="350087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C3B7C-404B-4664-755E-3BB93710D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A3F461C-10EB-DDE9-F7FB-F5D30160ECC3}"/>
              </a:ext>
            </a:extLst>
          </p:cNvPr>
          <p:cNvSpPr txBox="1">
            <a:spLocks/>
          </p:cNvSpPr>
          <p:nvPr/>
        </p:nvSpPr>
        <p:spPr>
          <a:xfrm>
            <a:off x="2080146" y="575612"/>
            <a:ext cx="8031708" cy="792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Long Term capital funding plan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CA0C643-F553-7813-CA76-B41853AFB623}"/>
              </a:ext>
            </a:extLst>
          </p:cNvPr>
          <p:cNvSpPr txBox="1">
            <a:spLocks/>
          </p:cNvSpPr>
          <p:nvPr/>
        </p:nvSpPr>
        <p:spPr>
          <a:xfrm>
            <a:off x="1040939" y="1110883"/>
            <a:ext cx="10287101" cy="51715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CAPITAL PROJECT DEFINITIONS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000" i="1" u="sng" dirty="0">
                <a:latin typeface="Arial" pitchFamily="34" charset="0"/>
                <a:cs typeface="Arial" pitchFamily="34" charset="0"/>
              </a:rPr>
              <a:t>New Capital Projects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Provide facilities to meet demand at ultimate development and any increment of new demand from redevelopment;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Integrate new development and/or redevelopment into existing infrastructure. 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000" i="1" u="sng" dirty="0">
                <a:latin typeface="Arial" pitchFamily="34" charset="0"/>
                <a:cs typeface="Arial" pitchFamily="34" charset="0"/>
              </a:rPr>
              <a:t>Enhancement Projects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Update infrastructure to meet the needs of existing development;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Provide cost savings, additional reliability, and/or additional redundancy to existing and ultimate development.</a:t>
            </a:r>
            <a:endParaRPr lang="en-US" sz="1000" b="1" u="sng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000" i="1" u="sng" dirty="0">
                <a:latin typeface="Arial" pitchFamily="34" charset="0"/>
                <a:cs typeface="Arial" pitchFamily="34" charset="0"/>
              </a:rPr>
              <a:t>Replacement Projects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Replace</a:t>
            </a: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required facilities as they reach the end of their useful life;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Refurbish</a:t>
            </a: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facilities to contemporary standards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65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82">
            <a:extLst>
              <a:ext uri="{FF2B5EF4-FFF2-40B4-BE49-F238E27FC236}">
                <a16:creationId xmlns:a16="http://schemas.microsoft.com/office/drawing/2014/main" id="{C8E0B7AE-8DB5-D559-8C36-EB6E4F7B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Capital Funding Plan</a:t>
            </a:r>
            <a:br>
              <a:rPr lang="en-US" dirty="0"/>
            </a:br>
            <a:endParaRPr lang="en-US" dirty="0"/>
          </a:p>
        </p:txBody>
      </p:sp>
      <p:sp>
        <p:nvSpPr>
          <p:cNvPr id="40" name="Text Placeholder 1"/>
          <p:cNvSpPr>
            <a:spLocks noGrp="1"/>
          </p:cNvSpPr>
          <p:nvPr>
            <p:ph idx="1"/>
          </p:nvPr>
        </p:nvSpPr>
        <p:spPr>
          <a:xfrm>
            <a:off x="712583" y="1238865"/>
            <a:ext cx="11160124" cy="5048608"/>
          </a:xfrm>
        </p:spPr>
        <p:txBody>
          <a:bodyPr/>
          <a:lstStyle/>
          <a:p>
            <a:pPr algn="ctr">
              <a:buNone/>
            </a:pPr>
            <a:r>
              <a:rPr lang="en-US" sz="2400" b="1" dirty="0"/>
              <a:t>Funding Schematic – Nexus Between Benefit and Funding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2567" y="1896935"/>
            <a:ext cx="4532671" cy="461665"/>
          </a:xfrm>
          <a:prstGeom prst="rect">
            <a:avLst/>
          </a:prstGeom>
          <a:solidFill>
            <a:schemeClr val="accent3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Total Capital Program</a:t>
            </a:r>
          </a:p>
        </p:txBody>
      </p:sp>
      <p:grpSp>
        <p:nvGrpSpPr>
          <p:cNvPr id="2" name="Group 31"/>
          <p:cNvGrpSpPr/>
          <p:nvPr/>
        </p:nvGrpSpPr>
        <p:grpSpPr>
          <a:xfrm>
            <a:off x="1526516" y="3221383"/>
            <a:ext cx="2780911" cy="703662"/>
            <a:chOff x="2516" y="3030882"/>
            <a:chExt cx="2780911" cy="703662"/>
          </a:xfrm>
        </p:grpSpPr>
        <p:sp>
          <p:nvSpPr>
            <p:cNvPr id="6" name="TextBox 5"/>
            <p:cNvSpPr txBox="1"/>
            <p:nvPr/>
          </p:nvSpPr>
          <p:spPr>
            <a:xfrm>
              <a:off x="2516" y="3365212"/>
              <a:ext cx="1166813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Local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64227" y="3365212"/>
              <a:ext cx="1219200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Regional</a:t>
              </a:r>
            </a:p>
          </p:txBody>
        </p:sp>
        <p:cxnSp>
          <p:nvCxnSpPr>
            <p:cNvPr id="8" name="Straight Connector 7"/>
            <p:cNvCxnSpPr>
              <a:cxnSpLocks/>
              <a:stCxn id="43" idx="2"/>
              <a:endCxn id="6" idx="0"/>
            </p:cNvCxnSpPr>
            <p:nvPr/>
          </p:nvCxnSpPr>
          <p:spPr>
            <a:xfrm flipH="1">
              <a:off x="585923" y="3030882"/>
              <a:ext cx="806274" cy="3343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cxnSpLocks/>
              <a:stCxn id="43" idx="2"/>
              <a:endCxn id="7" idx="0"/>
            </p:cNvCxnSpPr>
            <p:nvPr/>
          </p:nvCxnSpPr>
          <p:spPr>
            <a:xfrm>
              <a:off x="1392197" y="3030882"/>
              <a:ext cx="781630" cy="3343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8"/>
          <p:cNvGrpSpPr/>
          <p:nvPr/>
        </p:nvGrpSpPr>
        <p:grpSpPr>
          <a:xfrm>
            <a:off x="1508578" y="2358600"/>
            <a:ext cx="4710325" cy="862783"/>
            <a:chOff x="-15422" y="2168100"/>
            <a:chExt cx="4710325" cy="862783"/>
          </a:xfrm>
        </p:grpSpPr>
        <p:cxnSp>
          <p:nvCxnSpPr>
            <p:cNvPr id="12" name="Straight Connector 11"/>
            <p:cNvCxnSpPr>
              <a:cxnSpLocks/>
              <a:stCxn id="4" idx="2"/>
              <a:endCxn id="43" idx="0"/>
            </p:cNvCxnSpPr>
            <p:nvPr/>
          </p:nvCxnSpPr>
          <p:spPr>
            <a:xfrm flipH="1">
              <a:off x="1392197" y="2168100"/>
              <a:ext cx="3302706" cy="4934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FBB1B5-5764-5626-67EC-D80D24471BF6}"/>
                </a:ext>
              </a:extLst>
            </p:cNvPr>
            <p:cNvSpPr txBox="1"/>
            <p:nvPr/>
          </p:nvSpPr>
          <p:spPr>
            <a:xfrm>
              <a:off x="-15422" y="2661551"/>
              <a:ext cx="2815238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New Capital Projects</a:t>
              </a:r>
            </a:p>
          </p:txBody>
        </p:sp>
      </p:grpSp>
      <p:grpSp>
        <p:nvGrpSpPr>
          <p:cNvPr id="10" name="Group 29"/>
          <p:cNvGrpSpPr/>
          <p:nvPr/>
        </p:nvGrpSpPr>
        <p:grpSpPr>
          <a:xfrm>
            <a:off x="4876799" y="2358600"/>
            <a:ext cx="2691595" cy="862783"/>
            <a:chOff x="3352799" y="2168100"/>
            <a:chExt cx="2691595" cy="862783"/>
          </a:xfrm>
        </p:grpSpPr>
        <p:sp>
          <p:nvSpPr>
            <p:cNvPr id="14" name="TextBox 13"/>
            <p:cNvSpPr txBox="1"/>
            <p:nvPr/>
          </p:nvSpPr>
          <p:spPr>
            <a:xfrm>
              <a:off x="3352799" y="2661551"/>
              <a:ext cx="2691595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Enhancement Projects</a:t>
              </a:r>
            </a:p>
          </p:txBody>
        </p:sp>
        <p:cxnSp>
          <p:nvCxnSpPr>
            <p:cNvPr id="15" name="Straight Connector 14"/>
            <p:cNvCxnSpPr>
              <a:cxnSpLocks/>
              <a:stCxn id="4" idx="2"/>
              <a:endCxn id="14" idx="0"/>
            </p:cNvCxnSpPr>
            <p:nvPr/>
          </p:nvCxnSpPr>
          <p:spPr>
            <a:xfrm>
              <a:off x="4694903" y="2168100"/>
              <a:ext cx="3694" cy="4934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30"/>
          <p:cNvGrpSpPr/>
          <p:nvPr/>
        </p:nvGrpSpPr>
        <p:grpSpPr>
          <a:xfrm>
            <a:off x="6218903" y="2358600"/>
            <a:ext cx="4832555" cy="872464"/>
            <a:chOff x="4694903" y="2168100"/>
            <a:chExt cx="4832555" cy="872464"/>
          </a:xfrm>
        </p:grpSpPr>
        <p:sp>
          <p:nvSpPr>
            <p:cNvPr id="17" name="TextBox 16"/>
            <p:cNvSpPr txBox="1"/>
            <p:nvPr/>
          </p:nvSpPr>
          <p:spPr>
            <a:xfrm>
              <a:off x="6748095" y="2671232"/>
              <a:ext cx="2779363" cy="369332"/>
            </a:xfrm>
            <a:prstGeom prst="rect">
              <a:avLst/>
            </a:prstGeom>
            <a:solidFill>
              <a:schemeClr val="accent3">
                <a:lumMod val="90000"/>
                <a:lumOff val="1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Replacement Projects</a:t>
              </a:r>
            </a:p>
          </p:txBody>
        </p:sp>
        <p:cxnSp>
          <p:nvCxnSpPr>
            <p:cNvPr id="18" name="Straight Connector 17"/>
            <p:cNvCxnSpPr>
              <a:cxnSpLocks/>
              <a:stCxn id="4" idx="2"/>
              <a:endCxn id="17" idx="0"/>
            </p:cNvCxnSpPr>
            <p:nvPr/>
          </p:nvCxnSpPr>
          <p:spPr>
            <a:xfrm>
              <a:off x="4694903" y="2168100"/>
              <a:ext cx="3442874" cy="5031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47"/>
          <p:cNvGrpSpPr/>
          <p:nvPr/>
        </p:nvGrpSpPr>
        <p:grpSpPr>
          <a:xfrm>
            <a:off x="1526516" y="3925044"/>
            <a:ext cx="3511767" cy="1905740"/>
            <a:chOff x="2516" y="3734542"/>
            <a:chExt cx="3511767" cy="1573889"/>
          </a:xfrm>
        </p:grpSpPr>
        <p:sp>
          <p:nvSpPr>
            <p:cNvPr id="20" name="TextBox 19"/>
            <p:cNvSpPr txBox="1"/>
            <p:nvPr/>
          </p:nvSpPr>
          <p:spPr>
            <a:xfrm>
              <a:off x="2516" y="4774647"/>
              <a:ext cx="3511767" cy="533784"/>
            </a:xfrm>
            <a:prstGeom prst="rect">
              <a:avLst/>
            </a:prstGeom>
            <a:solidFill>
              <a:srgbClr val="9AFD7F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Future Development</a:t>
              </a:r>
            </a:p>
            <a:p>
              <a:pPr algn="ctr"/>
              <a:r>
                <a:rPr lang="en-US" b="1" dirty="0">
                  <a:solidFill>
                    <a:srgbClr val="0000CC"/>
                  </a:solidFill>
                </a:rPr>
                <a:t>(Developing IDs)</a:t>
              </a:r>
            </a:p>
          </p:txBody>
        </p:sp>
        <p:grpSp>
          <p:nvGrpSpPr>
            <p:cNvPr id="19" name="Group 44"/>
            <p:cNvGrpSpPr/>
            <p:nvPr/>
          </p:nvGrpSpPr>
          <p:grpSpPr>
            <a:xfrm>
              <a:off x="462071" y="3734542"/>
              <a:ext cx="1296329" cy="1040105"/>
              <a:chOff x="462071" y="3734542"/>
              <a:chExt cx="1296329" cy="1040105"/>
            </a:xfrm>
          </p:grpSpPr>
          <p:cxnSp>
            <p:nvCxnSpPr>
              <p:cNvPr id="22" name="Straight Connector 21"/>
              <p:cNvCxnSpPr>
                <a:cxnSpLocks/>
                <a:stCxn id="6" idx="2"/>
                <a:endCxn id="20" idx="0"/>
              </p:cNvCxnSpPr>
              <p:nvPr/>
            </p:nvCxnSpPr>
            <p:spPr>
              <a:xfrm>
                <a:off x="585923" y="3734542"/>
                <a:ext cx="1172477" cy="104010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462071" y="4031624"/>
                <a:ext cx="969433" cy="25418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>
                    <a:solidFill>
                      <a:schemeClr val="accent2">
                        <a:lumMod val="75000"/>
                      </a:schemeClr>
                    </a:solidFill>
                  </a:rPr>
                  <a:t>100</a:t>
                </a:r>
                <a:r>
                  <a:rPr lang="en-US" sz="1200" b="1" dirty="0">
                    <a:solidFill>
                      <a:schemeClr val="accent2">
                        <a:lumMod val="75000"/>
                      </a:schemeClr>
                    </a:solidFill>
                  </a:rPr>
                  <a:t>%</a:t>
                </a:r>
              </a:p>
            </p:txBody>
          </p:sp>
        </p:grpSp>
      </p:grpSp>
      <p:grpSp>
        <p:nvGrpSpPr>
          <p:cNvPr id="21" name="Group 50"/>
          <p:cNvGrpSpPr/>
          <p:nvPr/>
        </p:nvGrpSpPr>
        <p:grpSpPr>
          <a:xfrm>
            <a:off x="3282400" y="3925045"/>
            <a:ext cx="5971245" cy="1259409"/>
            <a:chOff x="1758399" y="3734545"/>
            <a:chExt cx="5971245" cy="1259409"/>
          </a:xfrm>
        </p:grpSpPr>
        <p:grpSp>
          <p:nvGrpSpPr>
            <p:cNvPr id="24" name="Group 49"/>
            <p:cNvGrpSpPr/>
            <p:nvPr/>
          </p:nvGrpSpPr>
          <p:grpSpPr>
            <a:xfrm>
              <a:off x="1758399" y="3734545"/>
              <a:ext cx="5971245" cy="1259409"/>
              <a:chOff x="1758399" y="3734545"/>
              <a:chExt cx="5971245" cy="1259409"/>
            </a:xfrm>
          </p:grpSpPr>
          <p:cxnSp>
            <p:nvCxnSpPr>
              <p:cNvPr id="27" name="Straight Connector 26"/>
              <p:cNvCxnSpPr>
                <a:cxnSpLocks/>
                <a:stCxn id="7" idx="2"/>
                <a:endCxn id="20" idx="0"/>
              </p:cNvCxnSpPr>
              <p:nvPr/>
            </p:nvCxnSpPr>
            <p:spPr>
              <a:xfrm flipH="1">
                <a:off x="1758399" y="3734545"/>
                <a:ext cx="415427" cy="1259409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cxnSpLocks/>
                <a:stCxn id="7" idx="2"/>
                <a:endCxn id="38" idx="0"/>
              </p:cNvCxnSpPr>
              <p:nvPr/>
            </p:nvCxnSpPr>
            <p:spPr>
              <a:xfrm>
                <a:off x="2173826" y="3734545"/>
                <a:ext cx="5555818" cy="1259409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1971131" y="4103877"/>
                <a:ext cx="635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2">
                        <a:lumMod val="75000"/>
                      </a:schemeClr>
                    </a:solidFill>
                  </a:rPr>
                  <a:t>30%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523968" y="4103877"/>
              <a:ext cx="7268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>
                      <a:lumMod val="75000"/>
                    </a:schemeClr>
                  </a:solidFill>
                </a:rPr>
                <a:t>70%</a:t>
              </a:r>
            </a:p>
          </p:txBody>
        </p:sp>
      </p:grpSp>
      <p:grpSp>
        <p:nvGrpSpPr>
          <p:cNvPr id="25" name="Group 52"/>
          <p:cNvGrpSpPr/>
          <p:nvPr/>
        </p:nvGrpSpPr>
        <p:grpSpPr>
          <a:xfrm>
            <a:off x="3282400" y="3221383"/>
            <a:ext cx="5971245" cy="1963070"/>
            <a:chOff x="1758400" y="3030883"/>
            <a:chExt cx="5971245" cy="1963070"/>
          </a:xfrm>
        </p:grpSpPr>
        <p:cxnSp>
          <p:nvCxnSpPr>
            <p:cNvPr id="31" name="Straight Connector 30"/>
            <p:cNvCxnSpPr>
              <a:cxnSpLocks/>
              <a:stCxn id="14" idx="2"/>
              <a:endCxn id="20" idx="0"/>
            </p:cNvCxnSpPr>
            <p:nvPr/>
          </p:nvCxnSpPr>
          <p:spPr>
            <a:xfrm flipH="1">
              <a:off x="1758400" y="3030883"/>
              <a:ext cx="2940197" cy="196307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cxnSpLocks/>
              <a:stCxn id="14" idx="2"/>
              <a:endCxn id="38" idx="0"/>
            </p:cNvCxnSpPr>
            <p:nvPr/>
          </p:nvCxnSpPr>
          <p:spPr>
            <a:xfrm>
              <a:off x="4698597" y="3030883"/>
              <a:ext cx="3031048" cy="196307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173976" y="3447864"/>
              <a:ext cx="5978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>
                      <a:lumMod val="75000"/>
                    </a:schemeClr>
                  </a:solidFill>
                </a:rPr>
                <a:t>30%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26902" y="3447864"/>
              <a:ext cx="6838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>
                      <a:lumMod val="75000"/>
                    </a:schemeClr>
                  </a:solidFill>
                </a:rPr>
                <a:t>70%</a:t>
              </a:r>
            </a:p>
          </p:txBody>
        </p:sp>
      </p:grpSp>
      <p:grpSp>
        <p:nvGrpSpPr>
          <p:cNvPr id="30" name="Group 45"/>
          <p:cNvGrpSpPr/>
          <p:nvPr/>
        </p:nvGrpSpPr>
        <p:grpSpPr>
          <a:xfrm>
            <a:off x="7455831" y="3231065"/>
            <a:ext cx="3595627" cy="2599720"/>
            <a:chOff x="5129217" y="2886201"/>
            <a:chExt cx="3396786" cy="2082489"/>
          </a:xfrm>
        </p:grpSpPr>
        <p:grpSp>
          <p:nvGrpSpPr>
            <p:cNvPr id="35" name="Group 32"/>
            <p:cNvGrpSpPr/>
            <p:nvPr/>
          </p:nvGrpSpPr>
          <p:grpSpPr>
            <a:xfrm>
              <a:off x="5129217" y="2886201"/>
              <a:ext cx="3396786" cy="2082489"/>
              <a:chOff x="5129217" y="2886201"/>
              <a:chExt cx="3396786" cy="2082489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5129217" y="4450951"/>
                <a:ext cx="3396786" cy="517739"/>
              </a:xfrm>
              <a:prstGeom prst="rect">
                <a:avLst/>
              </a:prstGeom>
              <a:solidFill>
                <a:srgbClr val="9AFD7F"/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b="1" dirty="0"/>
                  <a:t>Existing Development </a:t>
                </a:r>
                <a:r>
                  <a:rPr lang="en-US" b="1" dirty="0">
                    <a:solidFill>
                      <a:srgbClr val="0000CC"/>
                    </a:solidFill>
                  </a:rPr>
                  <a:t>(Developed IDs)</a:t>
                </a:r>
              </a:p>
            </p:txBody>
          </p:sp>
          <p:cxnSp>
            <p:nvCxnSpPr>
              <p:cNvPr id="39" name="Straight Connector 38"/>
              <p:cNvCxnSpPr>
                <a:cxnSpLocks/>
                <a:stCxn id="17" idx="2"/>
                <a:endCxn id="38" idx="0"/>
              </p:cNvCxnSpPr>
              <p:nvPr/>
            </p:nvCxnSpPr>
            <p:spPr>
              <a:xfrm flipH="1">
                <a:off x="6827610" y="2886201"/>
                <a:ext cx="385562" cy="156475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6498640" y="3477174"/>
              <a:ext cx="785445" cy="2465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solidFill>
                    <a:schemeClr val="accent2">
                      <a:lumMod val="75000"/>
                    </a:schemeClr>
                  </a:solidFill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45313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3CB27-7395-E93D-AE22-84D4F4CA1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F7889C-9839-D637-EF23-87113432B061}"/>
              </a:ext>
            </a:extLst>
          </p:cNvPr>
          <p:cNvSpPr txBox="1">
            <a:spLocks/>
          </p:cNvSpPr>
          <p:nvPr/>
        </p:nvSpPr>
        <p:spPr>
          <a:xfrm>
            <a:off x="2080146" y="575612"/>
            <a:ext cx="8031708" cy="792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Funding Irvine lake</a:t>
            </a:r>
          </a:p>
        </p:txBody>
      </p: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106F8F9C-B554-6D45-30B2-D9D4CC76B3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763054"/>
              </p:ext>
            </p:extLst>
          </p:nvPr>
        </p:nvGraphicFramePr>
        <p:xfrm>
          <a:off x="1016000" y="1368425"/>
          <a:ext cx="10013950" cy="473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810426" imgH="3695572" progId="Excel.Sheet.12">
                  <p:embed/>
                </p:oleObj>
              </mc:Choice>
              <mc:Fallback>
                <p:oleObj name="Worksheet" r:id="rId3" imgW="7810426" imgH="3695572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FBA1445-C5B8-A047-0DC5-80D618EC5B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6000" y="1368425"/>
                        <a:ext cx="10013950" cy="473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0642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_080219.potx" id="{BD48DD20-03CC-4313-8D1E-B65EE2943E56}" vid="{412DE4E2-09C9-4156-BB36-2F1627331E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19797F-2510-4681-A59B-FCD8F3733FE0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14712</TotalTime>
  <Words>756</Words>
  <Application>Microsoft Office PowerPoint</Application>
  <PresentationFormat>Widescreen</PresentationFormat>
  <Paragraphs>108</Paragraphs>
  <Slides>19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MT Std Medium</vt:lpstr>
      <vt:lpstr>Arial Narrow</vt:lpstr>
      <vt:lpstr>Calibri</vt:lpstr>
      <vt:lpstr>Corbel</vt:lpstr>
      <vt:lpstr>Times New Roman</vt:lpstr>
      <vt:lpstr>Wingdings</vt:lpstr>
      <vt:lpstr>Office Theme</vt:lpstr>
      <vt:lpstr>Worksheet</vt:lpstr>
      <vt:lpstr>PowerPoint Presentation</vt:lpstr>
      <vt:lpstr>Connection Fees and Property Taxes FY 2025-26 and 2026-27</vt:lpstr>
      <vt:lpstr>PowerPoint Presentation</vt:lpstr>
      <vt:lpstr>PowerPoint Presentation</vt:lpstr>
      <vt:lpstr>Irvine Lake updated allocation</vt:lpstr>
      <vt:lpstr>PowerPoint Presentation</vt:lpstr>
      <vt:lpstr>PowerPoint Presentation</vt:lpstr>
      <vt:lpstr>Long-Term Capital Funding Plan </vt:lpstr>
      <vt:lpstr>PowerPoint Presentation</vt:lpstr>
      <vt:lpstr>PowerPoint Presentation</vt:lpstr>
      <vt:lpstr>PowerPoint Presentation</vt:lpstr>
      <vt:lpstr>PowerPoint Presentation</vt:lpstr>
      <vt:lpstr>Proposed Connection Fees and Tax Rates</vt:lpstr>
      <vt:lpstr>PowerPoint Presentation</vt:lpstr>
      <vt:lpstr>PowerPoint Presentation</vt:lpstr>
      <vt:lpstr>PowerPoint Presentation</vt:lpstr>
      <vt:lpstr>Proposed Connection Fees</vt:lpstr>
      <vt:lpstr>Proposed tax rates</vt:lpstr>
      <vt:lpstr>Staff Recommendation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Denhaan</dc:creator>
  <cp:lastModifiedBy>Paul Cook</cp:lastModifiedBy>
  <cp:revision>485</cp:revision>
  <cp:lastPrinted>2025-07-14T20:50:47Z</cp:lastPrinted>
  <dcterms:created xsi:type="dcterms:W3CDTF">2021-07-26T23:35:10Z</dcterms:created>
  <dcterms:modified xsi:type="dcterms:W3CDTF">2025-07-14T22:51:54Z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